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Open Sauce" panose="020B0604020202020204" charset="0"/>
      <p:regular r:id="rId21"/>
    </p:embeddedFont>
    <p:embeddedFont>
      <p:font typeface="Montserrat Light Bold" panose="020B0604020202020204" charset="0"/>
      <p:regular r:id="rId22"/>
    </p:embeddedFont>
    <p:embeddedFont>
      <p:font typeface="Archivo Black" panose="020B0604020202020204" charset="0"/>
      <p:regular r:id="rId23"/>
    </p:embeddedFont>
    <p:embeddedFont>
      <p:font typeface="Montserrat Classic Bold" panose="020B0604020202020204" charset="0"/>
      <p:regular r:id="rId24"/>
    </p:embeddedFont>
    <p:embeddedFont>
      <p:font typeface="Montserrat Light" panose="020B0604020202020204" charset="0"/>
      <p:regular r:id="rId25"/>
    </p:embeddedFont>
    <p:embeddedFont>
      <p:font typeface="Calibri" panose="020F0502020204030204" pitchFamily="34" charset="0"/>
      <p:regular r:id="rId26"/>
      <p:bold r:id="rId27"/>
      <p:italic r:id="rId28"/>
      <p:boldItalic r:id="rId29"/>
    </p:embeddedFont>
    <p:embeddedFont>
      <p:font typeface="Open Sauce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3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D445F0-E24C-4015-BD2F-449F62836D29}" type="datetimeFigureOut">
              <a:rPr lang="en-GB" smtClean="0"/>
              <a:t>10/04/2024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94FA10-EAEF-4902-B7DC-50F6B184EAD1}" type="slidenum">
              <a:rPr lang="en-GB" smtClean="0"/>
              <a:t>‹#›</a:t>
            </a:fld>
            <a:endParaRPr lang="en-GB"/>
          </a:p>
        </p:txBody>
      </p:sp>
    </p:spTree>
    <p:extLst>
      <p:ext uri="{BB962C8B-B14F-4D97-AF65-F5344CB8AC3E}">
        <p14:creationId xmlns:p14="http://schemas.microsoft.com/office/powerpoint/2010/main" val="3024680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D94FA10-EAEF-4902-B7DC-50F6B184EAD1}" type="slidenum">
              <a:rPr lang="en-GB" smtClean="0"/>
              <a:t>1</a:t>
            </a:fld>
            <a:endParaRPr lang="en-GB"/>
          </a:p>
        </p:txBody>
      </p:sp>
    </p:spTree>
    <p:extLst>
      <p:ext uri="{BB962C8B-B14F-4D97-AF65-F5344CB8AC3E}">
        <p14:creationId xmlns:p14="http://schemas.microsoft.com/office/powerpoint/2010/main" val="1852030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37.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27.png"/><Relationship Id="rId5" Type="http://schemas.openxmlformats.org/officeDocument/2006/relationships/image" Target="../media/image24.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18.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9.jpeg"/><Relationship Id="rId7" Type="http://schemas.openxmlformats.org/officeDocument/2006/relationships/image" Target="../media/image32.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19.jpeg"/><Relationship Id="rId9"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b="-18555"/>
            </a:stretch>
          </a:blipFill>
        </p:spPr>
      </p:sp>
      <p:sp>
        <p:nvSpPr>
          <p:cNvPr id="3" name="Freeform 3"/>
          <p:cNvSpPr/>
          <p:nvPr/>
        </p:nvSpPr>
        <p:spPr>
          <a:xfrm rot="-4521330">
            <a:off x="6244906" y="1725211"/>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4"/>
            <a:stretch>
              <a:fillRect/>
            </a:stretch>
          </a:blipFill>
        </p:spPr>
      </p:sp>
      <p:grpSp>
        <p:nvGrpSpPr>
          <p:cNvPr id="4" name="Group 4"/>
          <p:cNvGrpSpPr/>
          <p:nvPr/>
        </p:nvGrpSpPr>
        <p:grpSpPr>
          <a:xfrm>
            <a:off x="12265268" y="-127"/>
            <a:ext cx="6022731" cy="10287128"/>
            <a:chOff x="2646429" y="-126"/>
            <a:chExt cx="5956931" cy="10174738"/>
          </a:xfrm>
        </p:grpSpPr>
        <p:sp>
          <p:nvSpPr>
            <p:cNvPr id="5" name="Freeform 5"/>
            <p:cNvSpPr/>
            <p:nvPr/>
          </p:nvSpPr>
          <p:spPr>
            <a:xfrm>
              <a:off x="2646429" y="-126"/>
              <a:ext cx="5956931" cy="10174738"/>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5"/>
              <a:stretch>
                <a:fillRect l="-114498" t="-230" r="-2201" b="-20632"/>
              </a:stretch>
            </a:blipFill>
          </p:spPr>
        </p:sp>
      </p:grpSp>
      <p:grpSp>
        <p:nvGrpSpPr>
          <p:cNvPr id="6" name="Group 6"/>
          <p:cNvGrpSpPr/>
          <p:nvPr/>
        </p:nvGrpSpPr>
        <p:grpSpPr>
          <a:xfrm>
            <a:off x="1028700" y="3349077"/>
            <a:ext cx="13067779" cy="3588846"/>
            <a:chOff x="0" y="0"/>
            <a:chExt cx="3441720" cy="945211"/>
          </a:xfrm>
        </p:grpSpPr>
        <p:sp>
          <p:nvSpPr>
            <p:cNvPr id="7" name="Freeform 7"/>
            <p:cNvSpPr/>
            <p:nvPr/>
          </p:nvSpPr>
          <p:spPr>
            <a:xfrm>
              <a:off x="0" y="0"/>
              <a:ext cx="3441720" cy="945211"/>
            </a:xfrm>
            <a:custGeom>
              <a:avLst/>
              <a:gdLst/>
              <a:ahLst/>
              <a:cxnLst/>
              <a:rect l="l" t="t" r="r" b="b"/>
              <a:pathLst>
                <a:path w="3441720" h="945211">
                  <a:moveTo>
                    <a:pt x="0" y="0"/>
                  </a:moveTo>
                  <a:lnTo>
                    <a:pt x="3441720" y="0"/>
                  </a:lnTo>
                  <a:lnTo>
                    <a:pt x="3441720" y="945211"/>
                  </a:lnTo>
                  <a:lnTo>
                    <a:pt x="0" y="945211"/>
                  </a:lnTo>
                  <a:close/>
                </a:path>
              </a:pathLst>
            </a:custGeom>
            <a:solidFill>
              <a:srgbClr val="FFFFFF"/>
            </a:solidFill>
          </p:spPr>
        </p:sp>
        <p:sp>
          <p:nvSpPr>
            <p:cNvPr id="8" name="TextBox 8"/>
            <p:cNvSpPr txBox="1"/>
            <p:nvPr/>
          </p:nvSpPr>
          <p:spPr>
            <a:xfrm>
              <a:off x="0" y="-19050"/>
              <a:ext cx="3441720" cy="964261"/>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6"/>
            <a:stretch>
              <a:fillRect t="-187363"/>
            </a:stretch>
          </a:blipFill>
        </p:spPr>
      </p:sp>
      <p:sp>
        <p:nvSpPr>
          <p:cNvPr id="10" name="TextBox 10"/>
          <p:cNvSpPr txBox="1"/>
          <p:nvPr/>
        </p:nvSpPr>
        <p:spPr>
          <a:xfrm>
            <a:off x="2859911" y="4234824"/>
            <a:ext cx="9405358" cy="2100013"/>
          </a:xfrm>
          <a:prstGeom prst="rect">
            <a:avLst/>
          </a:prstGeom>
        </p:spPr>
        <p:txBody>
          <a:bodyPr lIns="0" tIns="0" rIns="0" bIns="0" rtlCol="0" anchor="t">
            <a:spAutoFit/>
          </a:bodyPr>
          <a:lstStyle/>
          <a:p>
            <a:pPr algn="ctr">
              <a:lnSpc>
                <a:spcPts val="16975"/>
              </a:lnSpc>
            </a:pPr>
            <a:r>
              <a:rPr lang="en-US" sz="12300" spc="172">
                <a:solidFill>
                  <a:srgbClr val="040506"/>
                </a:solidFill>
                <a:latin typeface="Archivo Black"/>
              </a:rPr>
              <a:t>PROJECT.</a:t>
            </a:r>
          </a:p>
        </p:txBody>
      </p:sp>
      <p:sp>
        <p:nvSpPr>
          <p:cNvPr id="11" name="TextBox 11"/>
          <p:cNvSpPr txBox="1"/>
          <p:nvPr/>
        </p:nvSpPr>
        <p:spPr>
          <a:xfrm>
            <a:off x="1028700" y="9015413"/>
            <a:ext cx="2431696" cy="476250"/>
          </a:xfrm>
          <a:prstGeom prst="rect">
            <a:avLst/>
          </a:prstGeom>
        </p:spPr>
        <p:txBody>
          <a:bodyPr lIns="0" tIns="0" rIns="0" bIns="0" rtlCol="0" anchor="t">
            <a:spAutoFit/>
          </a:bodyPr>
          <a:lstStyle/>
          <a:p>
            <a:pPr>
              <a:lnSpc>
                <a:spcPts val="3692"/>
              </a:lnSpc>
            </a:pPr>
            <a:r>
              <a:rPr lang="en-US" sz="3077" spc="-61">
                <a:solidFill>
                  <a:srgbClr val="040506"/>
                </a:solidFill>
                <a:latin typeface="Montserrat Classic Bold"/>
              </a:rPr>
              <a:t>GROUP 11</a:t>
            </a:r>
          </a:p>
        </p:txBody>
      </p:sp>
      <p:sp>
        <p:nvSpPr>
          <p:cNvPr id="12" name="TextBox 12"/>
          <p:cNvSpPr txBox="1"/>
          <p:nvPr/>
        </p:nvSpPr>
        <p:spPr>
          <a:xfrm>
            <a:off x="1533783" y="3464745"/>
            <a:ext cx="11282767" cy="893904"/>
          </a:xfrm>
          <a:prstGeom prst="rect">
            <a:avLst/>
          </a:prstGeom>
        </p:spPr>
        <p:txBody>
          <a:bodyPr lIns="0" tIns="0" rIns="0" bIns="0" rtlCol="0" anchor="t">
            <a:spAutoFit/>
          </a:bodyPr>
          <a:lstStyle/>
          <a:p>
            <a:pPr algn="ctr">
              <a:lnSpc>
                <a:spcPts val="7294"/>
              </a:lnSpc>
            </a:pPr>
            <a:r>
              <a:rPr lang="en-US" sz="5286" spc="74">
                <a:solidFill>
                  <a:srgbClr val="040506"/>
                </a:solidFill>
                <a:latin typeface="Archivo Black"/>
              </a:rPr>
              <a:t>HOUSE PRICE PREDICTION</a:t>
            </a:r>
          </a:p>
        </p:txBody>
      </p:sp>
      <p:sp>
        <p:nvSpPr>
          <p:cNvPr id="13" name="TextBox 13"/>
          <p:cNvSpPr txBox="1"/>
          <p:nvPr/>
        </p:nvSpPr>
        <p:spPr>
          <a:xfrm>
            <a:off x="1028700" y="8548687"/>
            <a:ext cx="8724900" cy="474489"/>
          </a:xfrm>
          <a:prstGeom prst="rect">
            <a:avLst/>
          </a:prstGeom>
        </p:spPr>
        <p:txBody>
          <a:bodyPr wrap="square" lIns="0" tIns="0" rIns="0" bIns="0" rtlCol="0" anchor="t">
            <a:spAutoFit/>
          </a:bodyPr>
          <a:lstStyle/>
          <a:p>
            <a:pPr>
              <a:lnSpc>
                <a:spcPts val="3692"/>
              </a:lnSpc>
            </a:pPr>
            <a:r>
              <a:rPr lang="en-US" sz="3077" spc="-61" dirty="0">
                <a:solidFill>
                  <a:srgbClr val="040506"/>
                </a:solidFill>
                <a:latin typeface="Montserrat Classic Bold"/>
              </a:rPr>
              <a:t>PRESENTED BY: </a:t>
            </a:r>
            <a:r>
              <a:rPr lang="en-US" sz="3077" spc="-61" dirty="0" smtClean="0">
                <a:solidFill>
                  <a:srgbClr val="040506"/>
                </a:solidFill>
                <a:latin typeface="Montserrat Classic Bold"/>
              </a:rPr>
              <a:t>LEKISHORUMONGI WILFRED </a:t>
            </a:r>
            <a:r>
              <a:rPr lang="en-US" sz="3077" spc="-61" dirty="0" smtClean="0">
                <a:solidFill>
                  <a:srgbClr val="040506"/>
                </a:solidFill>
                <a:latin typeface="Montserrat Classic Bold"/>
              </a:rPr>
              <a:t> </a:t>
            </a:r>
            <a:endParaRPr lang="en-US" sz="3077" spc="-61" dirty="0">
              <a:solidFill>
                <a:srgbClr val="040506"/>
              </a:solidFill>
              <a:latin typeface="Montserrat Classic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1318111" y="2167985"/>
            <a:ext cx="6331281" cy="5206027"/>
            <a:chOff x="0" y="0"/>
            <a:chExt cx="2161091" cy="1777002"/>
          </a:xfrm>
        </p:grpSpPr>
        <p:sp>
          <p:nvSpPr>
            <p:cNvPr id="4" name="Freeform 4"/>
            <p:cNvSpPr/>
            <p:nvPr/>
          </p:nvSpPr>
          <p:spPr>
            <a:xfrm>
              <a:off x="0" y="0"/>
              <a:ext cx="2161091" cy="1777002"/>
            </a:xfrm>
            <a:custGeom>
              <a:avLst/>
              <a:gdLst/>
              <a:ahLst/>
              <a:cxnLst/>
              <a:rect l="l" t="t" r="r" b="b"/>
              <a:pathLst>
                <a:path w="2161091" h="1777002">
                  <a:moveTo>
                    <a:pt x="13451" y="0"/>
                  </a:moveTo>
                  <a:lnTo>
                    <a:pt x="2147640" y="0"/>
                  </a:lnTo>
                  <a:cubicBezTo>
                    <a:pt x="2151207" y="0"/>
                    <a:pt x="2154629" y="1417"/>
                    <a:pt x="2157151" y="3940"/>
                  </a:cubicBezTo>
                  <a:cubicBezTo>
                    <a:pt x="2159674" y="6462"/>
                    <a:pt x="2161091" y="9883"/>
                    <a:pt x="2161091" y="13451"/>
                  </a:cubicBezTo>
                  <a:lnTo>
                    <a:pt x="2161091" y="1763551"/>
                  </a:lnTo>
                  <a:cubicBezTo>
                    <a:pt x="2161091" y="1770979"/>
                    <a:pt x="2155069" y="1777002"/>
                    <a:pt x="2147640" y="1777002"/>
                  </a:cubicBezTo>
                  <a:lnTo>
                    <a:pt x="13451" y="1777002"/>
                  </a:lnTo>
                  <a:cubicBezTo>
                    <a:pt x="6022" y="1777002"/>
                    <a:pt x="0" y="1770979"/>
                    <a:pt x="0" y="1763551"/>
                  </a:cubicBezTo>
                  <a:lnTo>
                    <a:pt x="0" y="13451"/>
                  </a:lnTo>
                  <a:cubicBezTo>
                    <a:pt x="0" y="6022"/>
                    <a:pt x="6022" y="0"/>
                    <a:pt x="13451" y="0"/>
                  </a:cubicBezTo>
                  <a:close/>
                </a:path>
              </a:pathLst>
            </a:custGeom>
            <a:solidFill>
              <a:srgbClr val="131211"/>
            </a:solidFill>
          </p:spPr>
        </p:sp>
        <p:sp>
          <p:nvSpPr>
            <p:cNvPr id="5" name="TextBox 5"/>
            <p:cNvSpPr txBox="1"/>
            <p:nvPr/>
          </p:nvSpPr>
          <p:spPr>
            <a:xfrm>
              <a:off x="0" y="-19050"/>
              <a:ext cx="2161091" cy="1796052"/>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028700" y="1312235"/>
            <a:ext cx="9395863" cy="6965898"/>
          </a:xfrm>
          <a:custGeom>
            <a:avLst/>
            <a:gdLst/>
            <a:ahLst/>
            <a:cxnLst/>
            <a:rect l="l" t="t" r="r" b="b"/>
            <a:pathLst>
              <a:path w="9395863" h="6965898">
                <a:moveTo>
                  <a:pt x="0" y="0"/>
                </a:moveTo>
                <a:lnTo>
                  <a:pt x="9395863" y="0"/>
                </a:lnTo>
                <a:lnTo>
                  <a:pt x="9395863" y="6965899"/>
                </a:lnTo>
                <a:lnTo>
                  <a:pt x="0" y="6965899"/>
                </a:lnTo>
                <a:lnTo>
                  <a:pt x="0" y="0"/>
                </a:lnTo>
                <a:close/>
              </a:path>
            </a:pathLst>
          </a:custGeom>
          <a:blipFill>
            <a:blip r:embed="rId3"/>
            <a:stretch>
              <a:fillRect/>
            </a:stretch>
          </a:blipFill>
        </p:spPr>
      </p:sp>
      <p:sp>
        <p:nvSpPr>
          <p:cNvPr id="7" name="TextBox 7"/>
          <p:cNvSpPr txBox="1"/>
          <p:nvPr/>
        </p:nvSpPr>
        <p:spPr>
          <a:xfrm>
            <a:off x="11811519" y="2678832"/>
            <a:ext cx="5344466" cy="3609337"/>
          </a:xfrm>
          <a:prstGeom prst="rect">
            <a:avLst/>
          </a:prstGeom>
        </p:spPr>
        <p:txBody>
          <a:bodyPr lIns="0" tIns="0" rIns="0" bIns="0" rtlCol="0" anchor="t">
            <a:spAutoFit/>
          </a:bodyPr>
          <a:lstStyle/>
          <a:p>
            <a:pPr>
              <a:lnSpc>
                <a:spcPts val="2913"/>
              </a:lnSpc>
            </a:pPr>
            <a:r>
              <a:rPr lang="en-US" sz="2111" spc="206">
                <a:solidFill>
                  <a:srgbClr val="F2F4F5"/>
                </a:solidFill>
                <a:latin typeface="Montserrat Light"/>
              </a:rPr>
              <a:t>Based on the correlation matrix, it can be observed that the Square footage of living space other than the basement has the highest positive correlation to the price of 0.70.Which is a strong correlation.</a:t>
            </a:r>
          </a:p>
          <a:p>
            <a:pPr>
              <a:lnSpc>
                <a:spcPts val="2913"/>
              </a:lnSpc>
            </a:pPr>
            <a:endParaRPr lang="en-US" sz="2111" spc="206">
              <a:solidFill>
                <a:srgbClr val="F2F4F5"/>
              </a:solidFill>
              <a:latin typeface="Montserrat Light"/>
            </a:endParaRPr>
          </a:p>
          <a:p>
            <a:pPr>
              <a:lnSpc>
                <a:spcPts val="2913"/>
              </a:lnSpc>
            </a:pPr>
            <a:r>
              <a:rPr lang="en-US" sz="2111" spc="206">
                <a:solidFill>
                  <a:srgbClr val="F2F4F5"/>
                </a:solidFill>
                <a:latin typeface="Montserrat Light"/>
              </a:rPr>
              <a:t>Additionally, the yr_build variable had the least correlation of 0.054</a:t>
            </a:r>
          </a:p>
        </p:txBody>
      </p:sp>
      <p:sp>
        <p:nvSpPr>
          <p:cNvPr id="8" name="TextBox 8"/>
          <p:cNvSpPr txBox="1"/>
          <p:nvPr/>
        </p:nvSpPr>
        <p:spPr>
          <a:xfrm>
            <a:off x="562436" y="142585"/>
            <a:ext cx="11121729" cy="755518"/>
          </a:xfrm>
          <a:prstGeom prst="rect">
            <a:avLst/>
          </a:prstGeom>
        </p:spPr>
        <p:txBody>
          <a:bodyPr lIns="0" tIns="0" rIns="0" bIns="0" rtlCol="0" anchor="t">
            <a:spAutoFit/>
          </a:bodyPr>
          <a:lstStyle/>
          <a:p>
            <a:pPr marL="0" lvl="0" indent="0">
              <a:lnSpc>
                <a:spcPts val="6172"/>
              </a:lnSpc>
              <a:spcBef>
                <a:spcPct val="0"/>
              </a:spcBef>
            </a:pPr>
            <a:r>
              <a:rPr lang="en-US" sz="4472" spc="156">
                <a:solidFill>
                  <a:srgbClr val="010101"/>
                </a:solidFill>
                <a:latin typeface="Archivo Black"/>
              </a:rPr>
              <a:t>PRICE VS RENOVATION STATUS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3261333"/>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45609" y="6326389"/>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3"/>
            <a:stretch>
              <a:fillRect t="-31574" b="-31574"/>
            </a:stretch>
          </a:blipFill>
        </p:spPr>
      </p:sp>
      <p:grpSp>
        <p:nvGrpSpPr>
          <p:cNvPr id="7" name="Group 7"/>
          <p:cNvGrpSpPr/>
          <p:nvPr/>
        </p:nvGrpSpPr>
        <p:grpSpPr>
          <a:xfrm>
            <a:off x="1739474" y="3716844"/>
            <a:ext cx="4595005" cy="3573491"/>
            <a:chOff x="0" y="0"/>
            <a:chExt cx="1210207" cy="941166"/>
          </a:xfrm>
        </p:grpSpPr>
        <p:sp>
          <p:nvSpPr>
            <p:cNvPr id="8" name="Freeform 8"/>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9" name="TextBox 9"/>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2954088" y="3875355"/>
            <a:ext cx="157787" cy="156369"/>
            <a:chOff x="0" y="0"/>
            <a:chExt cx="320400" cy="317520"/>
          </a:xfrm>
        </p:grpSpPr>
        <p:sp>
          <p:nvSpPr>
            <p:cNvPr id="11" name="Freeform 11"/>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12" name="Group 12"/>
          <p:cNvGrpSpPr/>
          <p:nvPr/>
        </p:nvGrpSpPr>
        <p:grpSpPr>
          <a:xfrm>
            <a:off x="1981480" y="3875355"/>
            <a:ext cx="1047779" cy="1124013"/>
            <a:chOff x="0" y="0"/>
            <a:chExt cx="2127600" cy="2282400"/>
          </a:xfrm>
        </p:grpSpPr>
        <p:sp>
          <p:nvSpPr>
            <p:cNvPr id="13" name="Freeform 13"/>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14" name="Group 14"/>
          <p:cNvGrpSpPr/>
          <p:nvPr/>
        </p:nvGrpSpPr>
        <p:grpSpPr>
          <a:xfrm>
            <a:off x="11338732" y="3716844"/>
            <a:ext cx="4595005" cy="3573491"/>
            <a:chOff x="0" y="0"/>
            <a:chExt cx="1210207" cy="941166"/>
          </a:xfrm>
        </p:grpSpPr>
        <p:sp>
          <p:nvSpPr>
            <p:cNvPr id="15" name="Freeform 15"/>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16" name="TextBox 16"/>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11663354" y="3875355"/>
            <a:ext cx="1047779" cy="1124013"/>
            <a:chOff x="0" y="0"/>
            <a:chExt cx="2127600" cy="2282400"/>
          </a:xfrm>
        </p:grpSpPr>
        <p:sp>
          <p:nvSpPr>
            <p:cNvPr id="18" name="Freeform 18"/>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19" name="Freeform 19"/>
          <p:cNvSpPr/>
          <p:nvPr/>
        </p:nvSpPr>
        <p:spPr>
          <a:xfrm>
            <a:off x="7150072" y="4272827"/>
            <a:ext cx="3373066" cy="1741345"/>
          </a:xfrm>
          <a:custGeom>
            <a:avLst/>
            <a:gdLst/>
            <a:ahLst/>
            <a:cxnLst/>
            <a:rect l="l" t="t" r="r" b="b"/>
            <a:pathLst>
              <a:path w="3373066" h="1741345">
                <a:moveTo>
                  <a:pt x="0" y="0"/>
                </a:moveTo>
                <a:lnTo>
                  <a:pt x="3373066" y="0"/>
                </a:lnTo>
                <a:lnTo>
                  <a:pt x="3373066" y="1741346"/>
                </a:lnTo>
                <a:lnTo>
                  <a:pt x="0" y="174134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0" name="TextBox 20"/>
          <p:cNvSpPr txBox="1"/>
          <p:nvPr/>
        </p:nvSpPr>
        <p:spPr>
          <a:xfrm>
            <a:off x="3211520" y="953532"/>
            <a:ext cx="10641959" cy="898392"/>
          </a:xfrm>
          <a:prstGeom prst="rect">
            <a:avLst/>
          </a:prstGeom>
        </p:spPr>
        <p:txBody>
          <a:bodyPr lIns="0" tIns="0" rIns="0" bIns="0" rtlCol="0" anchor="t">
            <a:spAutoFit/>
          </a:bodyPr>
          <a:lstStyle/>
          <a:p>
            <a:pPr marL="0" lvl="0" indent="0" algn="ctr">
              <a:lnSpc>
                <a:spcPts val="7291"/>
              </a:lnSpc>
              <a:spcBef>
                <a:spcPct val="0"/>
              </a:spcBef>
            </a:pPr>
            <a:r>
              <a:rPr lang="en-US" sz="5283" spc="184">
                <a:solidFill>
                  <a:srgbClr val="010101"/>
                </a:solidFill>
                <a:latin typeface="Archivo Black"/>
              </a:rPr>
              <a:t>REGRESSION MODELING</a:t>
            </a:r>
          </a:p>
        </p:txBody>
      </p:sp>
      <p:sp>
        <p:nvSpPr>
          <p:cNvPr id="21" name="TextBox 21"/>
          <p:cNvSpPr txBox="1"/>
          <p:nvPr/>
        </p:nvSpPr>
        <p:spPr>
          <a:xfrm>
            <a:off x="3215772" y="4084382"/>
            <a:ext cx="2745392" cy="727820"/>
          </a:xfrm>
          <a:prstGeom prst="rect">
            <a:avLst/>
          </a:prstGeom>
        </p:spPr>
        <p:txBody>
          <a:bodyPr lIns="0" tIns="0" rIns="0" bIns="0" rtlCol="0" anchor="t">
            <a:spAutoFit/>
          </a:bodyPr>
          <a:lstStyle/>
          <a:p>
            <a:pPr marL="0" lvl="1" indent="0" algn="l">
              <a:lnSpc>
                <a:spcPts val="2992"/>
              </a:lnSpc>
              <a:spcBef>
                <a:spcPct val="0"/>
              </a:spcBef>
            </a:pPr>
            <a:r>
              <a:rPr lang="en-US" sz="2168" spc="212">
                <a:solidFill>
                  <a:srgbClr val="000000"/>
                </a:solidFill>
                <a:latin typeface="Montserrat Classic Bold"/>
              </a:rPr>
              <a:t>Simple Linear Regression</a:t>
            </a:r>
          </a:p>
        </p:txBody>
      </p:sp>
      <p:sp>
        <p:nvSpPr>
          <p:cNvPr id="22" name="TextBox 22"/>
          <p:cNvSpPr txBox="1"/>
          <p:nvPr/>
        </p:nvSpPr>
        <p:spPr>
          <a:xfrm>
            <a:off x="2163504" y="5300311"/>
            <a:ext cx="3746946" cy="1327929"/>
          </a:xfrm>
          <a:prstGeom prst="rect">
            <a:avLst/>
          </a:prstGeom>
        </p:spPr>
        <p:txBody>
          <a:bodyPr lIns="0" tIns="0" rIns="0" bIns="0" rtlCol="0" anchor="t">
            <a:spAutoFit/>
          </a:bodyPr>
          <a:lstStyle/>
          <a:p>
            <a:pPr>
              <a:lnSpc>
                <a:spcPts val="2636"/>
              </a:lnSpc>
            </a:pPr>
            <a:r>
              <a:rPr lang="en-US" sz="1910" spc="187" dirty="0">
                <a:solidFill>
                  <a:srgbClr val="000000"/>
                </a:solidFill>
                <a:latin typeface="Montserrat Light"/>
              </a:rPr>
              <a:t>We </a:t>
            </a:r>
            <a:r>
              <a:rPr lang="en-US" sz="1910" spc="187" dirty="0" smtClean="0">
                <a:solidFill>
                  <a:srgbClr val="000000"/>
                </a:solidFill>
                <a:latin typeface="Montserrat Light"/>
              </a:rPr>
              <a:t>modelled </a:t>
            </a:r>
            <a:r>
              <a:rPr lang="en-US" sz="1910" spc="187" dirty="0">
                <a:solidFill>
                  <a:srgbClr val="000000"/>
                </a:solidFill>
                <a:latin typeface="Montserrat Light"/>
              </a:rPr>
              <a:t>our price against the independent variable with the </a:t>
            </a:r>
            <a:r>
              <a:rPr lang="en-US" sz="1910" spc="187" dirty="0" smtClean="0">
                <a:solidFill>
                  <a:srgbClr val="000000"/>
                </a:solidFill>
                <a:latin typeface="Montserrat Light"/>
              </a:rPr>
              <a:t>highest </a:t>
            </a:r>
            <a:r>
              <a:rPr lang="en-US" sz="1910" spc="187" dirty="0">
                <a:solidFill>
                  <a:srgbClr val="000000"/>
                </a:solidFill>
                <a:latin typeface="Montserrat Light"/>
              </a:rPr>
              <a:t>correlation </a:t>
            </a:r>
          </a:p>
        </p:txBody>
      </p:sp>
      <p:sp>
        <p:nvSpPr>
          <p:cNvPr id="23" name="TextBox 23"/>
          <p:cNvSpPr txBox="1"/>
          <p:nvPr/>
        </p:nvSpPr>
        <p:spPr>
          <a:xfrm>
            <a:off x="12819016" y="4054402"/>
            <a:ext cx="2745392" cy="727820"/>
          </a:xfrm>
          <a:prstGeom prst="rect">
            <a:avLst/>
          </a:prstGeom>
        </p:spPr>
        <p:txBody>
          <a:bodyPr lIns="0" tIns="0" rIns="0" bIns="0" rtlCol="0" anchor="t">
            <a:spAutoFit/>
          </a:bodyPr>
          <a:lstStyle/>
          <a:p>
            <a:pPr marL="0" lvl="1" indent="0" algn="l">
              <a:lnSpc>
                <a:spcPts val="2992"/>
              </a:lnSpc>
              <a:spcBef>
                <a:spcPct val="0"/>
              </a:spcBef>
            </a:pPr>
            <a:r>
              <a:rPr lang="en-US" sz="2168" spc="212">
                <a:solidFill>
                  <a:srgbClr val="000000"/>
                </a:solidFill>
                <a:latin typeface="Montserrat Classic Bold"/>
              </a:rPr>
              <a:t>Multiple Linear Regression</a:t>
            </a:r>
          </a:p>
        </p:txBody>
      </p:sp>
      <p:sp>
        <p:nvSpPr>
          <p:cNvPr id="24" name="TextBox 24"/>
          <p:cNvSpPr txBox="1"/>
          <p:nvPr/>
        </p:nvSpPr>
        <p:spPr>
          <a:xfrm>
            <a:off x="12007658" y="5387305"/>
            <a:ext cx="3548511" cy="1384995"/>
          </a:xfrm>
          <a:prstGeom prst="rect">
            <a:avLst/>
          </a:prstGeom>
        </p:spPr>
        <p:txBody>
          <a:bodyPr lIns="0" tIns="0" rIns="0" bIns="0" rtlCol="0" anchor="t">
            <a:spAutoFit/>
          </a:bodyPr>
          <a:lstStyle/>
          <a:p>
            <a:pPr>
              <a:lnSpc>
                <a:spcPts val="2739"/>
              </a:lnSpc>
            </a:pPr>
            <a:r>
              <a:rPr lang="en-US" sz="1985" spc="194" dirty="0">
                <a:solidFill>
                  <a:srgbClr val="000000"/>
                </a:solidFill>
                <a:latin typeface="Montserrat Light"/>
              </a:rPr>
              <a:t>Through an </a:t>
            </a:r>
            <a:r>
              <a:rPr lang="en-US" sz="1985" spc="194" dirty="0" smtClean="0">
                <a:solidFill>
                  <a:srgbClr val="000000"/>
                </a:solidFill>
                <a:latin typeface="Montserrat Light"/>
              </a:rPr>
              <a:t>iteration process, </a:t>
            </a:r>
            <a:r>
              <a:rPr lang="en-US" sz="1985" spc="194" dirty="0">
                <a:solidFill>
                  <a:srgbClr val="000000"/>
                </a:solidFill>
                <a:latin typeface="Montserrat Light"/>
              </a:rPr>
              <a:t>we </a:t>
            </a:r>
            <a:r>
              <a:rPr lang="en-US" sz="1985" spc="194" dirty="0" smtClean="0">
                <a:solidFill>
                  <a:srgbClr val="000000"/>
                </a:solidFill>
                <a:latin typeface="Montserrat Light"/>
              </a:rPr>
              <a:t>included </a:t>
            </a:r>
            <a:r>
              <a:rPr lang="en-US" sz="1985" spc="194" dirty="0">
                <a:solidFill>
                  <a:srgbClr val="000000"/>
                </a:solidFill>
                <a:latin typeface="Montserrat Light"/>
              </a:rPr>
              <a:t>as many predictive variables to the model.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495930" y="2299284"/>
            <a:ext cx="10768508" cy="6401135"/>
          </a:xfrm>
          <a:custGeom>
            <a:avLst/>
            <a:gdLst/>
            <a:ahLst/>
            <a:cxnLst/>
            <a:rect l="l" t="t" r="r" b="b"/>
            <a:pathLst>
              <a:path w="10768508" h="6401135">
                <a:moveTo>
                  <a:pt x="0" y="0"/>
                </a:moveTo>
                <a:lnTo>
                  <a:pt x="10768508" y="0"/>
                </a:lnTo>
                <a:lnTo>
                  <a:pt x="10768508" y="6401135"/>
                </a:lnTo>
                <a:lnTo>
                  <a:pt x="0" y="6401135"/>
                </a:lnTo>
                <a:lnTo>
                  <a:pt x="0" y="0"/>
                </a:lnTo>
                <a:close/>
              </a:path>
            </a:pathLst>
          </a:custGeom>
          <a:blipFill>
            <a:blip r:embed="rId3"/>
            <a:stretch>
              <a:fillRect/>
            </a:stretch>
          </a:blipFill>
        </p:spPr>
      </p:sp>
      <p:sp>
        <p:nvSpPr>
          <p:cNvPr id="4" name="TextBox 4"/>
          <p:cNvSpPr txBox="1"/>
          <p:nvPr/>
        </p:nvSpPr>
        <p:spPr>
          <a:xfrm>
            <a:off x="3252909" y="718130"/>
            <a:ext cx="10641959" cy="898392"/>
          </a:xfrm>
          <a:prstGeom prst="rect">
            <a:avLst/>
          </a:prstGeom>
        </p:spPr>
        <p:txBody>
          <a:bodyPr lIns="0" tIns="0" rIns="0" bIns="0" rtlCol="0" anchor="t">
            <a:spAutoFit/>
          </a:bodyPr>
          <a:lstStyle/>
          <a:p>
            <a:pPr marL="0" lvl="0" indent="0" algn="ctr">
              <a:lnSpc>
                <a:spcPts val="7291"/>
              </a:lnSpc>
              <a:spcBef>
                <a:spcPct val="0"/>
              </a:spcBef>
            </a:pPr>
            <a:r>
              <a:rPr lang="en-US" sz="5283" spc="184">
                <a:solidFill>
                  <a:srgbClr val="010101"/>
                </a:solidFill>
                <a:latin typeface="Archivo Black"/>
              </a:rPr>
              <a:t>SIMPLE LINEAR MODEL</a:t>
            </a:r>
          </a:p>
        </p:txBody>
      </p:sp>
      <p:grpSp>
        <p:nvGrpSpPr>
          <p:cNvPr id="5" name="Group 5"/>
          <p:cNvGrpSpPr/>
          <p:nvPr/>
        </p:nvGrpSpPr>
        <p:grpSpPr>
          <a:xfrm>
            <a:off x="11442278" y="2092339"/>
            <a:ext cx="6331281" cy="7653738"/>
            <a:chOff x="0" y="0"/>
            <a:chExt cx="2161091" cy="2612492"/>
          </a:xfrm>
        </p:grpSpPr>
        <p:sp>
          <p:nvSpPr>
            <p:cNvPr id="6" name="Freeform 6"/>
            <p:cNvSpPr/>
            <p:nvPr/>
          </p:nvSpPr>
          <p:spPr>
            <a:xfrm>
              <a:off x="0" y="0"/>
              <a:ext cx="2161091" cy="2612492"/>
            </a:xfrm>
            <a:custGeom>
              <a:avLst/>
              <a:gdLst/>
              <a:ahLst/>
              <a:cxnLst/>
              <a:rect l="l" t="t" r="r" b="b"/>
              <a:pathLst>
                <a:path w="2161091" h="2612492">
                  <a:moveTo>
                    <a:pt x="13451" y="0"/>
                  </a:moveTo>
                  <a:lnTo>
                    <a:pt x="2147640" y="0"/>
                  </a:lnTo>
                  <a:cubicBezTo>
                    <a:pt x="2151207" y="0"/>
                    <a:pt x="2154629" y="1417"/>
                    <a:pt x="2157151" y="3940"/>
                  </a:cubicBezTo>
                  <a:cubicBezTo>
                    <a:pt x="2159674" y="6462"/>
                    <a:pt x="2161091" y="9883"/>
                    <a:pt x="2161091" y="13451"/>
                  </a:cubicBezTo>
                  <a:lnTo>
                    <a:pt x="2161091" y="2599041"/>
                  </a:lnTo>
                  <a:cubicBezTo>
                    <a:pt x="2161091" y="2606470"/>
                    <a:pt x="2155069" y="2612492"/>
                    <a:pt x="2147640" y="2612492"/>
                  </a:cubicBezTo>
                  <a:lnTo>
                    <a:pt x="13451" y="2612492"/>
                  </a:lnTo>
                  <a:cubicBezTo>
                    <a:pt x="6022" y="2612492"/>
                    <a:pt x="0" y="2606470"/>
                    <a:pt x="0" y="2599041"/>
                  </a:cubicBezTo>
                  <a:lnTo>
                    <a:pt x="0" y="13451"/>
                  </a:lnTo>
                  <a:cubicBezTo>
                    <a:pt x="0" y="6022"/>
                    <a:pt x="6022" y="0"/>
                    <a:pt x="13451" y="0"/>
                  </a:cubicBezTo>
                  <a:close/>
                </a:path>
              </a:pathLst>
            </a:custGeom>
            <a:solidFill>
              <a:srgbClr val="131211"/>
            </a:solidFill>
          </p:spPr>
        </p:sp>
        <p:sp>
          <p:nvSpPr>
            <p:cNvPr id="7" name="TextBox 7"/>
            <p:cNvSpPr txBox="1"/>
            <p:nvPr/>
          </p:nvSpPr>
          <p:spPr>
            <a:xfrm>
              <a:off x="0" y="-19050"/>
              <a:ext cx="2161091" cy="2631542"/>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11457833" y="2261184"/>
            <a:ext cx="5801467" cy="6801801"/>
          </a:xfrm>
          <a:prstGeom prst="rect">
            <a:avLst/>
          </a:prstGeom>
        </p:spPr>
        <p:txBody>
          <a:bodyPr lIns="0" tIns="0" rIns="0" bIns="0" rtlCol="0" anchor="t">
            <a:spAutoFit/>
          </a:bodyPr>
          <a:lstStyle/>
          <a:p>
            <a:pPr>
              <a:lnSpc>
                <a:spcPts val="3162"/>
              </a:lnSpc>
            </a:pPr>
            <a:r>
              <a:rPr lang="en-US" sz="2291" u="sng" spc="224">
                <a:solidFill>
                  <a:srgbClr val="F2F4F5"/>
                </a:solidFill>
                <a:latin typeface="Montserrat Light Bold"/>
              </a:rPr>
              <a:t>Comments</a:t>
            </a:r>
            <a:r>
              <a:rPr lang="en-US" sz="2291" spc="224">
                <a:solidFill>
                  <a:srgbClr val="F2F4F5"/>
                </a:solidFill>
                <a:latin typeface="Montserrat Light"/>
              </a:rPr>
              <a:t>.</a:t>
            </a:r>
          </a:p>
          <a:p>
            <a:pPr marL="494791" lvl="1" indent="-247395">
              <a:lnSpc>
                <a:spcPts val="3162"/>
              </a:lnSpc>
              <a:buFont typeface="Arial"/>
              <a:buChar char="•"/>
            </a:pPr>
            <a:r>
              <a:rPr lang="en-US" sz="2291" spc="224">
                <a:solidFill>
                  <a:srgbClr val="F2F4F5"/>
                </a:solidFill>
                <a:latin typeface="Montserrat Light"/>
              </a:rPr>
              <a:t>Our Model and coefficient are statistically significant because the F-value is less than our assumed alpha of 0.05.</a:t>
            </a:r>
          </a:p>
          <a:p>
            <a:pPr marL="494791" lvl="1" indent="-247395">
              <a:lnSpc>
                <a:spcPts val="3162"/>
              </a:lnSpc>
              <a:buFont typeface="Arial"/>
              <a:buChar char="•"/>
            </a:pPr>
            <a:r>
              <a:rPr lang="en-US" sz="2291" spc="224">
                <a:solidFill>
                  <a:srgbClr val="F2F4F5"/>
                </a:solidFill>
                <a:latin typeface="Montserrat Light"/>
              </a:rPr>
              <a:t> Our Adjusted R Squared is 0.493, hence the model explains 49.2% of the variance in price, the target variable.</a:t>
            </a:r>
          </a:p>
          <a:p>
            <a:pPr marL="494791" lvl="1" indent="-247395">
              <a:lnSpc>
                <a:spcPts val="3162"/>
              </a:lnSpc>
              <a:buFont typeface="Arial"/>
              <a:buChar char="•"/>
            </a:pPr>
            <a:r>
              <a:rPr lang="en-US" sz="2291" spc="224">
                <a:solidFill>
                  <a:srgbClr val="F2F4F5"/>
                </a:solidFill>
                <a:latin typeface="Montserrat Light"/>
              </a:rPr>
              <a:t> For a square foot living of 0, our model would predict a price of -0.0004399 dollars. An increase of 1 square-feet living, would increase the price by 280.</a:t>
            </a:r>
          </a:p>
          <a:p>
            <a:pPr>
              <a:lnSpc>
                <a:spcPts val="3162"/>
              </a:lnSpc>
            </a:pPr>
            <a:endParaRPr lang="en-US" sz="2291" spc="224">
              <a:solidFill>
                <a:srgbClr val="F2F4F5"/>
              </a:solidFill>
              <a:latin typeface="Montserrat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8780834" y="1028700"/>
            <a:ext cx="9013420" cy="7510987"/>
            <a:chOff x="0" y="0"/>
            <a:chExt cx="3076600" cy="2563766"/>
          </a:xfrm>
        </p:grpSpPr>
        <p:sp>
          <p:nvSpPr>
            <p:cNvPr id="4" name="Freeform 4"/>
            <p:cNvSpPr/>
            <p:nvPr/>
          </p:nvSpPr>
          <p:spPr>
            <a:xfrm>
              <a:off x="0" y="0"/>
              <a:ext cx="3076600" cy="2563766"/>
            </a:xfrm>
            <a:custGeom>
              <a:avLst/>
              <a:gdLst/>
              <a:ahLst/>
              <a:cxnLst/>
              <a:rect l="l" t="t" r="r" b="b"/>
              <a:pathLst>
                <a:path w="3076600" h="2563766">
                  <a:moveTo>
                    <a:pt x="9448" y="0"/>
                  </a:moveTo>
                  <a:lnTo>
                    <a:pt x="3067152" y="0"/>
                  </a:lnTo>
                  <a:cubicBezTo>
                    <a:pt x="3072370" y="0"/>
                    <a:pt x="3076600" y="4230"/>
                    <a:pt x="3076600" y="9448"/>
                  </a:cubicBezTo>
                  <a:lnTo>
                    <a:pt x="3076600" y="2554318"/>
                  </a:lnTo>
                  <a:cubicBezTo>
                    <a:pt x="3076600" y="2559536"/>
                    <a:pt x="3072370" y="2563766"/>
                    <a:pt x="3067152" y="2563766"/>
                  </a:cubicBezTo>
                  <a:lnTo>
                    <a:pt x="9448" y="2563766"/>
                  </a:lnTo>
                  <a:cubicBezTo>
                    <a:pt x="4230" y="2563766"/>
                    <a:pt x="0" y="2559536"/>
                    <a:pt x="0" y="2554318"/>
                  </a:cubicBezTo>
                  <a:lnTo>
                    <a:pt x="0" y="9448"/>
                  </a:lnTo>
                  <a:cubicBezTo>
                    <a:pt x="0" y="4230"/>
                    <a:pt x="4230" y="0"/>
                    <a:pt x="9448" y="0"/>
                  </a:cubicBezTo>
                  <a:close/>
                </a:path>
              </a:pathLst>
            </a:custGeom>
            <a:solidFill>
              <a:srgbClr val="131211"/>
            </a:solidFill>
          </p:spPr>
        </p:sp>
        <p:sp>
          <p:nvSpPr>
            <p:cNvPr id="5" name="TextBox 5"/>
            <p:cNvSpPr txBox="1"/>
            <p:nvPr/>
          </p:nvSpPr>
          <p:spPr>
            <a:xfrm>
              <a:off x="0" y="-19050"/>
              <a:ext cx="3076600" cy="2582816"/>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543854" y="803142"/>
            <a:ext cx="7566677" cy="8081570"/>
          </a:xfrm>
          <a:custGeom>
            <a:avLst/>
            <a:gdLst/>
            <a:ahLst/>
            <a:cxnLst/>
            <a:rect l="l" t="t" r="r" b="b"/>
            <a:pathLst>
              <a:path w="7566677" h="8081570">
                <a:moveTo>
                  <a:pt x="0" y="0"/>
                </a:moveTo>
                <a:lnTo>
                  <a:pt x="7566677" y="0"/>
                </a:lnTo>
                <a:lnTo>
                  <a:pt x="7566677" y="8081570"/>
                </a:lnTo>
                <a:lnTo>
                  <a:pt x="0" y="8081570"/>
                </a:lnTo>
                <a:lnTo>
                  <a:pt x="0" y="0"/>
                </a:lnTo>
                <a:close/>
              </a:path>
            </a:pathLst>
          </a:custGeom>
          <a:blipFill>
            <a:blip r:embed="rId3"/>
            <a:stretch>
              <a:fillRect/>
            </a:stretch>
          </a:blipFill>
        </p:spPr>
      </p:sp>
      <p:sp>
        <p:nvSpPr>
          <p:cNvPr id="7" name="TextBox 7"/>
          <p:cNvSpPr txBox="1"/>
          <p:nvPr/>
        </p:nvSpPr>
        <p:spPr>
          <a:xfrm>
            <a:off x="3459854" y="-95250"/>
            <a:ext cx="10641959" cy="898392"/>
          </a:xfrm>
          <a:prstGeom prst="rect">
            <a:avLst/>
          </a:prstGeom>
        </p:spPr>
        <p:txBody>
          <a:bodyPr lIns="0" tIns="0" rIns="0" bIns="0" rtlCol="0" anchor="t">
            <a:spAutoFit/>
          </a:bodyPr>
          <a:lstStyle/>
          <a:p>
            <a:pPr marL="0" lvl="0" indent="0" algn="ctr">
              <a:lnSpc>
                <a:spcPts val="7291"/>
              </a:lnSpc>
              <a:spcBef>
                <a:spcPct val="0"/>
              </a:spcBef>
            </a:pPr>
            <a:r>
              <a:rPr lang="en-US" sz="5283" spc="184">
                <a:solidFill>
                  <a:srgbClr val="010101"/>
                </a:solidFill>
                <a:latin typeface="Archivo Black"/>
              </a:rPr>
              <a:t>MULTIPLE LINEAR MODEL</a:t>
            </a:r>
          </a:p>
        </p:txBody>
      </p:sp>
      <p:sp>
        <p:nvSpPr>
          <p:cNvPr id="8" name="TextBox 8"/>
          <p:cNvSpPr txBox="1"/>
          <p:nvPr/>
        </p:nvSpPr>
        <p:spPr>
          <a:xfrm>
            <a:off x="9303320" y="1203586"/>
            <a:ext cx="7773407" cy="6855409"/>
          </a:xfrm>
          <a:prstGeom prst="rect">
            <a:avLst/>
          </a:prstGeom>
        </p:spPr>
        <p:txBody>
          <a:bodyPr lIns="0" tIns="0" rIns="0" bIns="0" rtlCol="0" anchor="t">
            <a:spAutoFit/>
          </a:bodyPr>
          <a:lstStyle/>
          <a:p>
            <a:pPr>
              <a:lnSpc>
                <a:spcPts val="4237"/>
              </a:lnSpc>
            </a:pPr>
            <a:endParaRPr/>
          </a:p>
          <a:p>
            <a:pPr>
              <a:lnSpc>
                <a:spcPts val="4237"/>
              </a:lnSpc>
            </a:pPr>
            <a:r>
              <a:rPr lang="en-US" sz="3070" u="sng" spc="300">
                <a:solidFill>
                  <a:srgbClr val="F2F4F5"/>
                </a:solidFill>
                <a:latin typeface="Montserrat Light Bold"/>
              </a:rPr>
              <a:t>Comments</a:t>
            </a:r>
            <a:r>
              <a:rPr lang="en-US" sz="3070" spc="300">
                <a:solidFill>
                  <a:srgbClr val="F2F4F5"/>
                </a:solidFill>
                <a:latin typeface="Montserrat Light"/>
              </a:rPr>
              <a:t>.</a:t>
            </a:r>
          </a:p>
          <a:p>
            <a:pPr>
              <a:lnSpc>
                <a:spcPts val="4237"/>
              </a:lnSpc>
            </a:pPr>
            <a:r>
              <a:rPr lang="en-US" sz="3070" spc="300">
                <a:solidFill>
                  <a:srgbClr val="F2F4F5"/>
                </a:solidFill>
                <a:latin typeface="Montserrat Light"/>
              </a:rPr>
              <a:t>1. Our Model and coefficient are statistically significant because the F-value is less than our assumed alpha of 0.05.</a:t>
            </a:r>
          </a:p>
          <a:p>
            <a:pPr>
              <a:lnSpc>
                <a:spcPts val="4237"/>
              </a:lnSpc>
            </a:pPr>
            <a:endParaRPr lang="en-US" sz="3070" spc="300">
              <a:solidFill>
                <a:srgbClr val="F2F4F5"/>
              </a:solidFill>
              <a:latin typeface="Montserrat Light"/>
            </a:endParaRPr>
          </a:p>
          <a:p>
            <a:pPr>
              <a:lnSpc>
                <a:spcPts val="4237"/>
              </a:lnSpc>
            </a:pPr>
            <a:endParaRPr lang="en-US" sz="3070" spc="300">
              <a:solidFill>
                <a:srgbClr val="F2F4F5"/>
              </a:solidFill>
              <a:latin typeface="Montserrat Light"/>
            </a:endParaRPr>
          </a:p>
          <a:p>
            <a:pPr>
              <a:lnSpc>
                <a:spcPts val="4237"/>
              </a:lnSpc>
            </a:pPr>
            <a:r>
              <a:rPr lang="en-US" sz="3070" spc="300">
                <a:solidFill>
                  <a:srgbClr val="F2F4F5"/>
                </a:solidFill>
                <a:latin typeface="Montserrat Light"/>
              </a:rPr>
              <a:t>2. Our Adjusted R Squared is 0.676, hence the model explains 67.6% of the variance in price, target variable.</a:t>
            </a:r>
          </a:p>
          <a:p>
            <a:pPr>
              <a:lnSpc>
                <a:spcPts val="4237"/>
              </a:lnSpc>
            </a:pPr>
            <a:endParaRPr lang="en-US" sz="3070" spc="300">
              <a:solidFill>
                <a:srgbClr val="F2F4F5"/>
              </a:solidFill>
              <a:latin typeface="Montserrat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4285480" y="0"/>
            <a:ext cx="18561308" cy="2165472"/>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48458" y="2405403"/>
            <a:ext cx="736150" cy="636369"/>
            <a:chOff x="0" y="0"/>
            <a:chExt cx="193883" cy="167603"/>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id="8" name="TextBox 8"/>
            <p:cNvSpPr txBox="1"/>
            <p:nvPr/>
          </p:nvSpPr>
          <p:spPr>
            <a:xfrm>
              <a:off x="0" y="-66675"/>
              <a:ext cx="193883" cy="234278"/>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01</a:t>
              </a:r>
            </a:p>
          </p:txBody>
        </p:sp>
      </p:grpSp>
      <p:sp>
        <p:nvSpPr>
          <p:cNvPr id="9" name="TextBox 9"/>
          <p:cNvSpPr txBox="1"/>
          <p:nvPr/>
        </p:nvSpPr>
        <p:spPr>
          <a:xfrm>
            <a:off x="1028700" y="2367303"/>
            <a:ext cx="16630919" cy="1585484"/>
          </a:xfrm>
          <a:prstGeom prst="rect">
            <a:avLst/>
          </a:prstGeom>
        </p:spPr>
        <p:txBody>
          <a:bodyPr lIns="0" tIns="0" rIns="0" bIns="0" rtlCol="0" anchor="t">
            <a:spAutoFit/>
          </a:bodyPr>
          <a:lstStyle/>
          <a:p>
            <a:pPr algn="l">
              <a:lnSpc>
                <a:spcPts val="3188"/>
              </a:lnSpc>
              <a:spcBef>
                <a:spcPct val="0"/>
              </a:spcBef>
            </a:pPr>
            <a:r>
              <a:rPr lang="en-US" sz="2310" spc="226">
                <a:solidFill>
                  <a:srgbClr val="231F20"/>
                </a:solidFill>
                <a:latin typeface="Montserrat Light"/>
              </a:rPr>
              <a:t>R-Squared Value. The R-squared value of 0.676 indicates that the model explains approximately 67.6% of the variance in the target variable (price). This suggests that the model has a moderate level of explanatory power.</a:t>
            </a:r>
          </a:p>
          <a:p>
            <a:pPr marL="0" lvl="0" indent="0" algn="l">
              <a:lnSpc>
                <a:spcPts val="3188"/>
              </a:lnSpc>
              <a:spcBef>
                <a:spcPct val="0"/>
              </a:spcBef>
            </a:pPr>
            <a:endParaRPr lang="en-US" sz="2310" spc="226">
              <a:solidFill>
                <a:srgbClr val="231F20"/>
              </a:solidFill>
              <a:latin typeface="Montserrat Light"/>
            </a:endParaRPr>
          </a:p>
        </p:txBody>
      </p:sp>
      <p:sp>
        <p:nvSpPr>
          <p:cNvPr id="10" name="TextBox 10"/>
          <p:cNvSpPr txBox="1"/>
          <p:nvPr/>
        </p:nvSpPr>
        <p:spPr>
          <a:xfrm>
            <a:off x="361447" y="215711"/>
            <a:ext cx="9308329" cy="812989"/>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rPr>
              <a:t>OBSERVATIONS</a:t>
            </a:r>
          </a:p>
        </p:txBody>
      </p:sp>
      <p:grpSp>
        <p:nvGrpSpPr>
          <p:cNvPr id="11" name="Group 11"/>
          <p:cNvGrpSpPr/>
          <p:nvPr/>
        </p:nvGrpSpPr>
        <p:grpSpPr>
          <a:xfrm>
            <a:off x="4121559" y="1028700"/>
            <a:ext cx="5689104" cy="275488"/>
            <a:chOff x="0" y="0"/>
            <a:chExt cx="4519796" cy="218865"/>
          </a:xfrm>
        </p:grpSpPr>
        <p:sp>
          <p:nvSpPr>
            <p:cNvPr id="12" name="Freeform 12"/>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13" name="TextBox 13"/>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4" name="Group 14"/>
          <p:cNvGrpSpPr/>
          <p:nvPr/>
        </p:nvGrpSpPr>
        <p:grpSpPr>
          <a:xfrm>
            <a:off x="103256" y="3899654"/>
            <a:ext cx="826554" cy="662821"/>
            <a:chOff x="0" y="0"/>
            <a:chExt cx="217693" cy="174570"/>
          </a:xfrm>
        </p:grpSpPr>
        <p:sp>
          <p:nvSpPr>
            <p:cNvPr id="15" name="Freeform 15"/>
            <p:cNvSpPr/>
            <p:nvPr/>
          </p:nvSpPr>
          <p:spPr>
            <a:xfrm>
              <a:off x="0" y="0"/>
              <a:ext cx="217693" cy="174570"/>
            </a:xfrm>
            <a:custGeom>
              <a:avLst/>
              <a:gdLst/>
              <a:ahLst/>
              <a:cxnLst/>
              <a:rect l="l" t="t" r="r" b="b"/>
              <a:pathLst>
                <a:path w="217693" h="174570">
                  <a:moveTo>
                    <a:pt x="74932" y="0"/>
                  </a:moveTo>
                  <a:lnTo>
                    <a:pt x="142761" y="0"/>
                  </a:lnTo>
                  <a:cubicBezTo>
                    <a:pt x="184145" y="0"/>
                    <a:pt x="217693" y="33548"/>
                    <a:pt x="217693" y="74932"/>
                  </a:cubicBezTo>
                  <a:lnTo>
                    <a:pt x="217693" y="99638"/>
                  </a:lnTo>
                  <a:cubicBezTo>
                    <a:pt x="217693" y="141022"/>
                    <a:pt x="184145" y="174570"/>
                    <a:pt x="142761" y="174570"/>
                  </a:cubicBezTo>
                  <a:lnTo>
                    <a:pt x="74932" y="174570"/>
                  </a:lnTo>
                  <a:cubicBezTo>
                    <a:pt x="33548" y="174570"/>
                    <a:pt x="0" y="141022"/>
                    <a:pt x="0" y="99638"/>
                  </a:cubicBezTo>
                  <a:lnTo>
                    <a:pt x="0" y="74932"/>
                  </a:lnTo>
                  <a:cubicBezTo>
                    <a:pt x="0" y="33548"/>
                    <a:pt x="33548" y="0"/>
                    <a:pt x="74932" y="0"/>
                  </a:cubicBezTo>
                  <a:close/>
                </a:path>
              </a:pathLst>
            </a:custGeom>
            <a:solidFill>
              <a:srgbClr val="1A1A1A"/>
            </a:solidFill>
          </p:spPr>
        </p:sp>
        <p:sp>
          <p:nvSpPr>
            <p:cNvPr id="16" name="TextBox 16"/>
            <p:cNvSpPr txBox="1"/>
            <p:nvPr/>
          </p:nvSpPr>
          <p:spPr>
            <a:xfrm>
              <a:off x="0" y="-66675"/>
              <a:ext cx="217693" cy="241245"/>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02</a:t>
              </a:r>
            </a:p>
          </p:txBody>
        </p:sp>
      </p:grpSp>
      <p:sp>
        <p:nvSpPr>
          <p:cNvPr id="17" name="TextBox 17"/>
          <p:cNvSpPr txBox="1"/>
          <p:nvPr/>
        </p:nvSpPr>
        <p:spPr>
          <a:xfrm>
            <a:off x="1028700" y="3737366"/>
            <a:ext cx="16006391" cy="1108799"/>
          </a:xfrm>
          <a:prstGeom prst="rect">
            <a:avLst/>
          </a:prstGeom>
        </p:spPr>
        <p:txBody>
          <a:bodyPr lIns="0" tIns="0" rIns="0" bIns="0" rtlCol="0" anchor="t">
            <a:spAutoFit/>
          </a:bodyPr>
          <a:lstStyle/>
          <a:p>
            <a:pPr marL="0" lvl="0" indent="0" algn="l">
              <a:lnSpc>
                <a:spcPts val="2975"/>
              </a:lnSpc>
              <a:spcBef>
                <a:spcPct val="0"/>
              </a:spcBef>
            </a:pPr>
            <a:r>
              <a:rPr lang="en-US" sz="2156" spc="211">
                <a:solidFill>
                  <a:srgbClr val="231F20"/>
                </a:solidFill>
                <a:latin typeface="Montserrat Light"/>
              </a:rPr>
              <a:t>Significance of Predictors. Several predictors have statistically significant coefficients. That is the calculated P-values are less than the assumed alpha of 0.05 indicating that they have a significant impact on the price of houses</a:t>
            </a:r>
          </a:p>
        </p:txBody>
      </p:sp>
      <p:grpSp>
        <p:nvGrpSpPr>
          <p:cNvPr id="18" name="Group 18"/>
          <p:cNvGrpSpPr/>
          <p:nvPr/>
        </p:nvGrpSpPr>
        <p:grpSpPr>
          <a:xfrm>
            <a:off x="12085550" y="-131220"/>
            <a:ext cx="9534019" cy="1112295"/>
            <a:chOff x="0" y="0"/>
            <a:chExt cx="1876002" cy="218865"/>
          </a:xfrm>
        </p:grpSpPr>
        <p:sp>
          <p:nvSpPr>
            <p:cNvPr id="19" name="Freeform 19"/>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20" name="TextBox 20"/>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1" name="AutoShape 21"/>
          <p:cNvSpPr/>
          <p:nvPr/>
        </p:nvSpPr>
        <p:spPr>
          <a:xfrm>
            <a:off x="-715490" y="962025"/>
            <a:ext cx="12921291" cy="0"/>
          </a:xfrm>
          <a:prstGeom prst="line">
            <a:avLst/>
          </a:prstGeom>
          <a:ln w="38100" cap="flat">
            <a:solidFill>
              <a:srgbClr val="000000"/>
            </a:solidFill>
            <a:prstDash val="solid"/>
            <a:headEnd type="none" w="sm" len="sm"/>
            <a:tailEnd type="none" w="sm" len="sm"/>
          </a:ln>
        </p:spPr>
      </p:sp>
      <p:grpSp>
        <p:nvGrpSpPr>
          <p:cNvPr id="22" name="Group 22"/>
          <p:cNvGrpSpPr/>
          <p:nvPr/>
        </p:nvGrpSpPr>
        <p:grpSpPr>
          <a:xfrm>
            <a:off x="148458" y="5143500"/>
            <a:ext cx="736150" cy="636369"/>
            <a:chOff x="0" y="0"/>
            <a:chExt cx="193883" cy="167603"/>
          </a:xfrm>
        </p:grpSpPr>
        <p:sp>
          <p:nvSpPr>
            <p:cNvPr id="23" name="Freeform 23"/>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id="24" name="TextBox 24"/>
            <p:cNvSpPr txBox="1"/>
            <p:nvPr/>
          </p:nvSpPr>
          <p:spPr>
            <a:xfrm>
              <a:off x="0" y="-66675"/>
              <a:ext cx="193883" cy="234278"/>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03</a:t>
              </a:r>
            </a:p>
          </p:txBody>
        </p:sp>
      </p:grpSp>
      <p:sp>
        <p:nvSpPr>
          <p:cNvPr id="25" name="TextBox 25"/>
          <p:cNvSpPr txBox="1"/>
          <p:nvPr/>
        </p:nvSpPr>
        <p:spPr>
          <a:xfrm>
            <a:off x="1028700" y="5105400"/>
            <a:ext cx="16230600" cy="1185434"/>
          </a:xfrm>
          <a:prstGeom prst="rect">
            <a:avLst/>
          </a:prstGeom>
        </p:spPr>
        <p:txBody>
          <a:bodyPr lIns="0" tIns="0" rIns="0" bIns="0" rtlCol="0" anchor="t">
            <a:spAutoFit/>
          </a:bodyPr>
          <a:lstStyle/>
          <a:p>
            <a:pPr algn="l">
              <a:lnSpc>
                <a:spcPts val="3188"/>
              </a:lnSpc>
              <a:spcBef>
                <a:spcPct val="0"/>
              </a:spcBef>
            </a:pPr>
            <a:r>
              <a:rPr lang="en-US" sz="2310" spc="226">
                <a:solidFill>
                  <a:srgbClr val="231F20"/>
                </a:solidFill>
                <a:latin typeface="Montserrat Light"/>
              </a:rPr>
              <a:t>Coefficient Interpretation: The coefficients represent the change in the target variable (price) for a one-unit change in the predictor variable, holding all other variables constant.</a:t>
            </a:r>
          </a:p>
          <a:p>
            <a:pPr marL="0" lvl="0" indent="0" algn="l">
              <a:lnSpc>
                <a:spcPts val="3188"/>
              </a:lnSpc>
              <a:spcBef>
                <a:spcPct val="0"/>
              </a:spcBef>
            </a:pPr>
            <a:endParaRPr lang="en-US" sz="2310" spc="226">
              <a:solidFill>
                <a:srgbClr val="231F20"/>
              </a:solidFill>
              <a:latin typeface="Montserrat Light"/>
            </a:endParaRPr>
          </a:p>
        </p:txBody>
      </p:sp>
      <p:grpSp>
        <p:nvGrpSpPr>
          <p:cNvPr id="26" name="Group 26"/>
          <p:cNvGrpSpPr/>
          <p:nvPr/>
        </p:nvGrpSpPr>
        <p:grpSpPr>
          <a:xfrm>
            <a:off x="148458" y="6361340"/>
            <a:ext cx="736150" cy="662821"/>
            <a:chOff x="0" y="0"/>
            <a:chExt cx="193883" cy="174570"/>
          </a:xfrm>
        </p:grpSpPr>
        <p:sp>
          <p:nvSpPr>
            <p:cNvPr id="27" name="Freeform 27"/>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28" name="TextBox 28"/>
            <p:cNvSpPr txBox="1"/>
            <p:nvPr/>
          </p:nvSpPr>
          <p:spPr>
            <a:xfrm>
              <a:off x="0" y="-66675"/>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04</a:t>
              </a:r>
            </a:p>
          </p:txBody>
        </p:sp>
      </p:grpSp>
      <p:sp>
        <p:nvSpPr>
          <p:cNvPr id="29" name="TextBox 29"/>
          <p:cNvSpPr txBox="1"/>
          <p:nvPr/>
        </p:nvSpPr>
        <p:spPr>
          <a:xfrm>
            <a:off x="1132110" y="6323240"/>
            <a:ext cx="16127190" cy="1108799"/>
          </a:xfrm>
          <a:prstGeom prst="rect">
            <a:avLst/>
          </a:prstGeom>
        </p:spPr>
        <p:txBody>
          <a:bodyPr lIns="0" tIns="0" rIns="0" bIns="0" rtlCol="0" anchor="t">
            <a:spAutoFit/>
          </a:bodyPr>
          <a:lstStyle/>
          <a:p>
            <a:pPr algn="l">
              <a:lnSpc>
                <a:spcPts val="2975"/>
              </a:lnSpc>
              <a:spcBef>
                <a:spcPct val="0"/>
              </a:spcBef>
            </a:pPr>
            <a:r>
              <a:rPr lang="en-US" sz="2156" spc="211">
                <a:solidFill>
                  <a:srgbClr val="231F20"/>
                </a:solidFill>
                <a:latin typeface="Montserrat Light"/>
              </a:rPr>
              <a:t>Intercept: The intercept term (const) represents the expected price of a house when all predictor variables are zero.</a:t>
            </a:r>
          </a:p>
          <a:p>
            <a:pPr marL="0" lvl="0" indent="0" algn="l">
              <a:lnSpc>
                <a:spcPts val="2975"/>
              </a:lnSpc>
              <a:spcBef>
                <a:spcPct val="0"/>
              </a:spcBef>
            </a:pPr>
            <a:endParaRPr lang="en-US" sz="2156" spc="211">
              <a:solidFill>
                <a:srgbClr val="231F20"/>
              </a:solidFill>
              <a:latin typeface="Montserrat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4285480" y="0"/>
            <a:ext cx="18561308" cy="2165472"/>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48458" y="2405403"/>
            <a:ext cx="736150" cy="636369"/>
            <a:chOff x="0" y="0"/>
            <a:chExt cx="193883" cy="167603"/>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id="8" name="TextBox 8"/>
            <p:cNvSpPr txBox="1"/>
            <p:nvPr/>
          </p:nvSpPr>
          <p:spPr>
            <a:xfrm>
              <a:off x="0" y="-66675"/>
              <a:ext cx="193883" cy="234278"/>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05</a:t>
              </a:r>
            </a:p>
          </p:txBody>
        </p:sp>
      </p:grpSp>
      <p:sp>
        <p:nvSpPr>
          <p:cNvPr id="9" name="TextBox 9"/>
          <p:cNvSpPr txBox="1"/>
          <p:nvPr/>
        </p:nvSpPr>
        <p:spPr>
          <a:xfrm>
            <a:off x="1028700" y="2367303"/>
            <a:ext cx="15823859" cy="1585484"/>
          </a:xfrm>
          <a:prstGeom prst="rect">
            <a:avLst/>
          </a:prstGeom>
        </p:spPr>
        <p:txBody>
          <a:bodyPr lIns="0" tIns="0" rIns="0" bIns="0" rtlCol="0" anchor="t">
            <a:spAutoFit/>
          </a:bodyPr>
          <a:lstStyle/>
          <a:p>
            <a:pPr algn="l">
              <a:lnSpc>
                <a:spcPts val="3188"/>
              </a:lnSpc>
              <a:spcBef>
                <a:spcPct val="0"/>
              </a:spcBef>
            </a:pPr>
            <a:r>
              <a:rPr lang="en-US" sz="2310" spc="226">
                <a:solidFill>
                  <a:srgbClr val="231F20"/>
                </a:solidFill>
                <a:latin typeface="Montserrat Light"/>
              </a:rPr>
              <a:t>Positive/Negative Coefficients: Positive coefficients indicate a positive relationship between the predictor variable and the price of houses, while negative coefficients indicate a negative relationship.</a:t>
            </a:r>
          </a:p>
          <a:p>
            <a:pPr marL="0" lvl="0" indent="0" algn="l">
              <a:lnSpc>
                <a:spcPts val="3188"/>
              </a:lnSpc>
              <a:spcBef>
                <a:spcPct val="0"/>
              </a:spcBef>
            </a:pPr>
            <a:endParaRPr lang="en-US" sz="2310" spc="226">
              <a:solidFill>
                <a:srgbClr val="231F20"/>
              </a:solidFill>
              <a:latin typeface="Montserrat Light"/>
            </a:endParaRPr>
          </a:p>
        </p:txBody>
      </p:sp>
      <p:sp>
        <p:nvSpPr>
          <p:cNvPr id="10" name="TextBox 10"/>
          <p:cNvSpPr txBox="1"/>
          <p:nvPr/>
        </p:nvSpPr>
        <p:spPr>
          <a:xfrm>
            <a:off x="361447" y="215711"/>
            <a:ext cx="9308329" cy="812989"/>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rPr>
              <a:t>OBSERVATIONS</a:t>
            </a:r>
          </a:p>
        </p:txBody>
      </p:sp>
      <p:grpSp>
        <p:nvGrpSpPr>
          <p:cNvPr id="11" name="Group 11"/>
          <p:cNvGrpSpPr/>
          <p:nvPr/>
        </p:nvGrpSpPr>
        <p:grpSpPr>
          <a:xfrm>
            <a:off x="4121559" y="1028700"/>
            <a:ext cx="5689104" cy="275488"/>
            <a:chOff x="0" y="0"/>
            <a:chExt cx="4519796" cy="218865"/>
          </a:xfrm>
        </p:grpSpPr>
        <p:sp>
          <p:nvSpPr>
            <p:cNvPr id="12" name="Freeform 12"/>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13" name="TextBox 13"/>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4" name="Group 14"/>
          <p:cNvGrpSpPr/>
          <p:nvPr/>
        </p:nvGrpSpPr>
        <p:grpSpPr>
          <a:xfrm>
            <a:off x="148458" y="3952787"/>
            <a:ext cx="736150" cy="662821"/>
            <a:chOff x="0" y="0"/>
            <a:chExt cx="193883" cy="174570"/>
          </a:xfrm>
        </p:grpSpPr>
        <p:sp>
          <p:nvSpPr>
            <p:cNvPr id="15" name="Freeform 15"/>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16" name="TextBox 16"/>
            <p:cNvSpPr txBox="1"/>
            <p:nvPr/>
          </p:nvSpPr>
          <p:spPr>
            <a:xfrm>
              <a:off x="0" y="-66675"/>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06</a:t>
              </a:r>
            </a:p>
          </p:txBody>
        </p:sp>
      </p:grpSp>
      <p:sp>
        <p:nvSpPr>
          <p:cNvPr id="17" name="TextBox 17"/>
          <p:cNvSpPr txBox="1"/>
          <p:nvPr/>
        </p:nvSpPr>
        <p:spPr>
          <a:xfrm>
            <a:off x="1132110" y="3880138"/>
            <a:ext cx="15250761" cy="1108799"/>
          </a:xfrm>
          <a:prstGeom prst="rect">
            <a:avLst/>
          </a:prstGeom>
        </p:spPr>
        <p:txBody>
          <a:bodyPr lIns="0" tIns="0" rIns="0" bIns="0" rtlCol="0" anchor="t">
            <a:spAutoFit/>
          </a:bodyPr>
          <a:lstStyle/>
          <a:p>
            <a:pPr algn="l">
              <a:lnSpc>
                <a:spcPts val="2975"/>
              </a:lnSpc>
              <a:spcBef>
                <a:spcPct val="0"/>
              </a:spcBef>
            </a:pPr>
            <a:r>
              <a:rPr lang="en-US" sz="2156" spc="211">
                <a:solidFill>
                  <a:srgbClr val="231F20"/>
                </a:solidFill>
                <a:latin typeface="Montserrat Light"/>
              </a:rPr>
              <a:t>Waterfront Variable: The coefficient for the waterfront variable is particularly large, suggesting that houses with waterfront views have a substantial impact on price.</a:t>
            </a:r>
          </a:p>
          <a:p>
            <a:pPr marL="0" lvl="0" indent="0" algn="l">
              <a:lnSpc>
                <a:spcPts val="2975"/>
              </a:lnSpc>
              <a:spcBef>
                <a:spcPct val="0"/>
              </a:spcBef>
            </a:pPr>
            <a:endParaRPr lang="en-US" sz="2156" spc="211">
              <a:solidFill>
                <a:srgbClr val="231F20"/>
              </a:solidFill>
              <a:latin typeface="Montserrat Light"/>
            </a:endParaRPr>
          </a:p>
        </p:txBody>
      </p:sp>
      <p:grpSp>
        <p:nvGrpSpPr>
          <p:cNvPr id="18" name="Group 18"/>
          <p:cNvGrpSpPr/>
          <p:nvPr/>
        </p:nvGrpSpPr>
        <p:grpSpPr>
          <a:xfrm>
            <a:off x="12085550" y="-131220"/>
            <a:ext cx="9534019" cy="1112295"/>
            <a:chOff x="0" y="0"/>
            <a:chExt cx="1876002" cy="218865"/>
          </a:xfrm>
        </p:grpSpPr>
        <p:sp>
          <p:nvSpPr>
            <p:cNvPr id="19" name="Freeform 19"/>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20" name="TextBox 20"/>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1" name="AutoShape 21"/>
          <p:cNvSpPr/>
          <p:nvPr/>
        </p:nvSpPr>
        <p:spPr>
          <a:xfrm>
            <a:off x="-715490" y="962025"/>
            <a:ext cx="12921291" cy="0"/>
          </a:xfrm>
          <a:prstGeom prst="line">
            <a:avLst/>
          </a:prstGeom>
          <a:ln w="38100" cap="flat">
            <a:solidFill>
              <a:srgbClr val="000000"/>
            </a:solidFill>
            <a:prstDash val="solid"/>
            <a:headEnd type="none" w="sm" len="sm"/>
            <a:tailEnd type="none" w="sm" len="sm"/>
          </a:ln>
        </p:spPr>
      </p:sp>
      <p:grpSp>
        <p:nvGrpSpPr>
          <p:cNvPr id="22" name="Group 22"/>
          <p:cNvGrpSpPr/>
          <p:nvPr/>
        </p:nvGrpSpPr>
        <p:grpSpPr>
          <a:xfrm>
            <a:off x="148458" y="5004726"/>
            <a:ext cx="736150" cy="636369"/>
            <a:chOff x="0" y="0"/>
            <a:chExt cx="193883" cy="167603"/>
          </a:xfrm>
        </p:grpSpPr>
        <p:sp>
          <p:nvSpPr>
            <p:cNvPr id="23" name="Freeform 23"/>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id="24" name="TextBox 24"/>
            <p:cNvSpPr txBox="1"/>
            <p:nvPr/>
          </p:nvSpPr>
          <p:spPr>
            <a:xfrm>
              <a:off x="0" y="-66675"/>
              <a:ext cx="193883" cy="234278"/>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07</a:t>
              </a:r>
            </a:p>
          </p:txBody>
        </p:sp>
      </p:grpSp>
      <p:sp>
        <p:nvSpPr>
          <p:cNvPr id="25" name="TextBox 25"/>
          <p:cNvSpPr txBox="1"/>
          <p:nvPr/>
        </p:nvSpPr>
        <p:spPr>
          <a:xfrm>
            <a:off x="947103" y="4752412"/>
            <a:ext cx="15987053" cy="1585484"/>
          </a:xfrm>
          <a:prstGeom prst="rect">
            <a:avLst/>
          </a:prstGeom>
        </p:spPr>
        <p:txBody>
          <a:bodyPr lIns="0" tIns="0" rIns="0" bIns="0" rtlCol="0" anchor="t">
            <a:spAutoFit/>
          </a:bodyPr>
          <a:lstStyle/>
          <a:p>
            <a:pPr algn="l">
              <a:lnSpc>
                <a:spcPts val="3188"/>
              </a:lnSpc>
              <a:spcBef>
                <a:spcPct val="0"/>
              </a:spcBef>
            </a:pPr>
            <a:r>
              <a:rPr lang="en-US" sz="2310" spc="226">
                <a:solidFill>
                  <a:srgbClr val="231F20"/>
                </a:solidFill>
                <a:latin typeface="Montserrat Light"/>
              </a:rPr>
              <a:t>Grade Variable: The grade variable includes multiple categories, each representing different levels of house quality. Higher-grade categories have positive coefficients, indicating that houses with higher quality grades tend to have higher prices.</a:t>
            </a:r>
          </a:p>
          <a:p>
            <a:pPr marL="0" lvl="0" indent="0" algn="l">
              <a:lnSpc>
                <a:spcPts val="3188"/>
              </a:lnSpc>
              <a:spcBef>
                <a:spcPct val="0"/>
              </a:spcBef>
            </a:pPr>
            <a:endParaRPr lang="en-US" sz="2310" spc="226">
              <a:solidFill>
                <a:srgbClr val="231F20"/>
              </a:solidFill>
              <a:latin typeface="Montserrat Light"/>
            </a:endParaRPr>
          </a:p>
        </p:txBody>
      </p:sp>
      <p:grpSp>
        <p:nvGrpSpPr>
          <p:cNvPr id="26" name="Group 26"/>
          <p:cNvGrpSpPr/>
          <p:nvPr/>
        </p:nvGrpSpPr>
        <p:grpSpPr>
          <a:xfrm>
            <a:off x="148458" y="6337896"/>
            <a:ext cx="736150" cy="636369"/>
            <a:chOff x="0" y="0"/>
            <a:chExt cx="193883" cy="167603"/>
          </a:xfrm>
        </p:grpSpPr>
        <p:sp>
          <p:nvSpPr>
            <p:cNvPr id="27" name="Freeform 2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id="28" name="TextBox 28"/>
            <p:cNvSpPr txBox="1"/>
            <p:nvPr/>
          </p:nvSpPr>
          <p:spPr>
            <a:xfrm>
              <a:off x="0" y="-66675"/>
              <a:ext cx="193883" cy="234278"/>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08</a:t>
              </a:r>
            </a:p>
          </p:txBody>
        </p:sp>
      </p:grpSp>
      <p:sp>
        <p:nvSpPr>
          <p:cNvPr id="29" name="TextBox 29"/>
          <p:cNvSpPr txBox="1"/>
          <p:nvPr/>
        </p:nvSpPr>
        <p:spPr>
          <a:xfrm>
            <a:off x="1028700" y="6244338"/>
            <a:ext cx="15562686" cy="1585484"/>
          </a:xfrm>
          <a:prstGeom prst="rect">
            <a:avLst/>
          </a:prstGeom>
        </p:spPr>
        <p:txBody>
          <a:bodyPr lIns="0" tIns="0" rIns="0" bIns="0" rtlCol="0" anchor="t">
            <a:spAutoFit/>
          </a:bodyPr>
          <a:lstStyle/>
          <a:p>
            <a:pPr algn="l">
              <a:lnSpc>
                <a:spcPts val="3188"/>
              </a:lnSpc>
              <a:spcBef>
                <a:spcPct val="0"/>
              </a:spcBef>
            </a:pPr>
            <a:r>
              <a:rPr lang="en-US" sz="2310" spc="226">
                <a:solidFill>
                  <a:srgbClr val="231F20"/>
                </a:solidFill>
                <a:latin typeface="Montserrat Light"/>
              </a:rPr>
              <a:t>Renovated Variable: The coefficient for the renovated variable (renovated_Yes) is positive and statistically significant (p &lt; 0.05), suggesting that renovated houses tend to have higher prices compared to non-renovated houses.</a:t>
            </a:r>
          </a:p>
          <a:p>
            <a:pPr marL="0" lvl="0" indent="0" algn="l">
              <a:lnSpc>
                <a:spcPts val="3188"/>
              </a:lnSpc>
              <a:spcBef>
                <a:spcPct val="0"/>
              </a:spcBef>
            </a:pPr>
            <a:endParaRPr lang="en-US" sz="2310" spc="226">
              <a:solidFill>
                <a:srgbClr val="231F20"/>
              </a:solidFill>
              <a:latin typeface="Montserrat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0968812" y="2165110"/>
            <a:ext cx="6422296" cy="6422996"/>
            <a:chOff x="0" y="0"/>
            <a:chExt cx="6603840" cy="6604560"/>
          </a:xfrm>
        </p:grpSpPr>
        <p:sp>
          <p:nvSpPr>
            <p:cNvPr id="4" name="Freeform 4"/>
            <p:cNvSpPr/>
            <p:nvPr/>
          </p:nvSpPr>
          <p:spPr>
            <a:xfrm>
              <a:off x="0" y="0"/>
              <a:ext cx="6603873" cy="6604508"/>
            </a:xfrm>
            <a:custGeom>
              <a:avLst/>
              <a:gdLst/>
              <a:ahLst/>
              <a:cxnLst/>
              <a:rect l="l" t="t" r="r" b="b"/>
              <a:pathLst>
                <a:path w="6603873" h="6604508">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sp>
      </p:grpSp>
      <p:grpSp>
        <p:nvGrpSpPr>
          <p:cNvPr id="5" name="Group 5"/>
          <p:cNvGrpSpPr/>
          <p:nvPr/>
        </p:nvGrpSpPr>
        <p:grpSpPr>
          <a:xfrm>
            <a:off x="12214480" y="4008636"/>
            <a:ext cx="1309387" cy="2127228"/>
            <a:chOff x="0" y="0"/>
            <a:chExt cx="1346400" cy="2187360"/>
          </a:xfrm>
        </p:grpSpPr>
        <p:sp>
          <p:nvSpPr>
            <p:cNvPr id="6" name="Freeform 6"/>
            <p:cNvSpPr/>
            <p:nvPr/>
          </p:nvSpPr>
          <p:spPr>
            <a:xfrm>
              <a:off x="0" y="0"/>
              <a:ext cx="1346454" cy="2187448"/>
            </a:xfrm>
            <a:custGeom>
              <a:avLst/>
              <a:gdLst/>
              <a:ahLst/>
              <a:cxnLst/>
              <a:rect l="l" t="t" r="r" b="b"/>
              <a:pathLst>
                <a:path w="1346454" h="2187448">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1">
              <a:gsLst>
                <a:gs pos="0">
                  <a:srgbClr val="000000">
                    <a:alpha val="100000"/>
                  </a:srgbClr>
                </a:gs>
                <a:gs pos="100000">
                  <a:srgbClr val="555555">
                    <a:alpha val="100000"/>
                  </a:srgbClr>
                </a:gs>
              </a:gsLst>
              <a:lin ang="0"/>
            </a:gradFill>
          </p:spPr>
        </p:sp>
      </p:grpSp>
      <p:grpSp>
        <p:nvGrpSpPr>
          <p:cNvPr id="7" name="Group 7"/>
          <p:cNvGrpSpPr/>
          <p:nvPr/>
        </p:nvGrpSpPr>
        <p:grpSpPr>
          <a:xfrm>
            <a:off x="12486160" y="5923001"/>
            <a:ext cx="1806533" cy="1522249"/>
            <a:chOff x="0" y="0"/>
            <a:chExt cx="1857600" cy="1565280"/>
          </a:xfrm>
        </p:grpSpPr>
        <p:sp>
          <p:nvSpPr>
            <p:cNvPr id="8" name="Freeform 8"/>
            <p:cNvSpPr/>
            <p:nvPr/>
          </p:nvSpPr>
          <p:spPr>
            <a:xfrm>
              <a:off x="0" y="0"/>
              <a:ext cx="1857629" cy="1565275"/>
            </a:xfrm>
            <a:custGeom>
              <a:avLst/>
              <a:gdLst/>
              <a:ahLst/>
              <a:cxnLst/>
              <a:rect l="l" t="t" r="r" b="b"/>
              <a:pathLst>
                <a:path w="1857629" h="1565275">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1">
              <a:gsLst>
                <a:gs pos="0">
                  <a:srgbClr val="000000">
                    <a:alpha val="100000"/>
                  </a:srgbClr>
                </a:gs>
                <a:gs pos="100000">
                  <a:srgbClr val="555555">
                    <a:alpha val="100000"/>
                  </a:srgbClr>
                </a:gs>
              </a:gsLst>
              <a:lin ang="0"/>
            </a:gradFill>
          </p:spPr>
        </p:sp>
      </p:grpSp>
      <p:grpSp>
        <p:nvGrpSpPr>
          <p:cNvPr id="9" name="Group 9"/>
          <p:cNvGrpSpPr/>
          <p:nvPr/>
        </p:nvGrpSpPr>
        <p:grpSpPr>
          <a:xfrm>
            <a:off x="14292693" y="5923001"/>
            <a:ext cx="1806533" cy="1522249"/>
            <a:chOff x="0" y="0"/>
            <a:chExt cx="1857600" cy="1565280"/>
          </a:xfrm>
        </p:grpSpPr>
        <p:sp>
          <p:nvSpPr>
            <p:cNvPr id="10" name="Freeform 10"/>
            <p:cNvSpPr/>
            <p:nvPr/>
          </p:nvSpPr>
          <p:spPr>
            <a:xfrm>
              <a:off x="0" y="0"/>
              <a:ext cx="1857629" cy="1565275"/>
            </a:xfrm>
            <a:custGeom>
              <a:avLst/>
              <a:gdLst/>
              <a:ahLst/>
              <a:cxnLst/>
              <a:rect l="l" t="t" r="r" b="b"/>
              <a:pathLst>
                <a:path w="1857629" h="1565275">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1">
              <a:gsLst>
                <a:gs pos="0">
                  <a:srgbClr val="000000">
                    <a:alpha val="100000"/>
                  </a:srgbClr>
                </a:gs>
                <a:gs pos="100000">
                  <a:srgbClr val="555555">
                    <a:alpha val="100000"/>
                  </a:srgbClr>
                </a:gs>
              </a:gsLst>
              <a:lin ang="0"/>
            </a:gradFill>
          </p:spPr>
        </p:sp>
      </p:grpSp>
      <p:grpSp>
        <p:nvGrpSpPr>
          <p:cNvPr id="11" name="Group 11"/>
          <p:cNvGrpSpPr/>
          <p:nvPr/>
        </p:nvGrpSpPr>
        <p:grpSpPr>
          <a:xfrm>
            <a:off x="15064321" y="4008636"/>
            <a:ext cx="1306586" cy="2127228"/>
            <a:chOff x="0" y="0"/>
            <a:chExt cx="1343520" cy="2187360"/>
          </a:xfrm>
        </p:grpSpPr>
        <p:sp>
          <p:nvSpPr>
            <p:cNvPr id="12" name="Freeform 12"/>
            <p:cNvSpPr/>
            <p:nvPr/>
          </p:nvSpPr>
          <p:spPr>
            <a:xfrm>
              <a:off x="0" y="0"/>
              <a:ext cx="1343533" cy="2187321"/>
            </a:xfrm>
            <a:custGeom>
              <a:avLst/>
              <a:gdLst/>
              <a:ahLst/>
              <a:cxnLst/>
              <a:rect l="l" t="t" r="r" b="b"/>
              <a:pathLst>
                <a:path w="1343533" h="2187321">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1">
              <a:gsLst>
                <a:gs pos="0">
                  <a:srgbClr val="000000">
                    <a:alpha val="100000"/>
                  </a:srgbClr>
                </a:gs>
                <a:gs pos="100000">
                  <a:srgbClr val="555555">
                    <a:alpha val="100000"/>
                  </a:srgbClr>
                </a:gs>
              </a:gsLst>
              <a:lin ang="0"/>
            </a:gradFill>
          </p:spPr>
        </p:sp>
      </p:grpSp>
      <p:grpSp>
        <p:nvGrpSpPr>
          <p:cNvPr id="13" name="Group 13"/>
          <p:cNvGrpSpPr/>
          <p:nvPr/>
        </p:nvGrpSpPr>
        <p:grpSpPr>
          <a:xfrm>
            <a:off x="13177964" y="3375649"/>
            <a:ext cx="2229458" cy="1093023"/>
            <a:chOff x="0" y="0"/>
            <a:chExt cx="2292480" cy="1123920"/>
          </a:xfrm>
        </p:grpSpPr>
        <p:sp>
          <p:nvSpPr>
            <p:cNvPr id="14" name="Freeform 14"/>
            <p:cNvSpPr/>
            <p:nvPr/>
          </p:nvSpPr>
          <p:spPr>
            <a:xfrm>
              <a:off x="0" y="0"/>
              <a:ext cx="2292477" cy="1123950"/>
            </a:xfrm>
            <a:custGeom>
              <a:avLst/>
              <a:gdLst/>
              <a:ahLst/>
              <a:cxnLst/>
              <a:rect l="l" t="t" r="r" b="b"/>
              <a:pathLst>
                <a:path w="2292477" h="1123950">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1">
              <a:gsLst>
                <a:gs pos="0">
                  <a:srgbClr val="000000">
                    <a:alpha val="100000"/>
                  </a:srgbClr>
                </a:gs>
                <a:gs pos="100000">
                  <a:srgbClr val="555555">
                    <a:alpha val="100000"/>
                  </a:srgbClr>
                </a:gs>
              </a:gsLst>
              <a:lin ang="0"/>
            </a:gradFill>
          </p:spPr>
        </p:sp>
      </p:grpSp>
      <p:grpSp>
        <p:nvGrpSpPr>
          <p:cNvPr id="15" name="Group 15"/>
          <p:cNvGrpSpPr/>
          <p:nvPr/>
        </p:nvGrpSpPr>
        <p:grpSpPr>
          <a:xfrm>
            <a:off x="13350915" y="4567401"/>
            <a:ext cx="1883556" cy="1883556"/>
            <a:chOff x="0" y="0"/>
            <a:chExt cx="1936800" cy="1936800"/>
          </a:xfrm>
        </p:grpSpPr>
        <p:sp>
          <p:nvSpPr>
            <p:cNvPr id="16" name="Freeform 16"/>
            <p:cNvSpPr/>
            <p:nvPr/>
          </p:nvSpPr>
          <p:spPr>
            <a:xfrm>
              <a:off x="0" y="0"/>
              <a:ext cx="1936750" cy="1936750"/>
            </a:xfrm>
            <a:custGeom>
              <a:avLst/>
              <a:gdLst/>
              <a:ahLst/>
              <a:cxnLst/>
              <a:rect l="l" t="t" r="r" b="b"/>
              <a:pathLst>
                <a:path w="1936750" h="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1">
              <a:gsLst>
                <a:gs pos="0">
                  <a:srgbClr val="000000">
                    <a:alpha val="100000"/>
                  </a:srgbClr>
                </a:gs>
                <a:gs pos="100000">
                  <a:srgbClr val="555555">
                    <a:alpha val="100000"/>
                  </a:srgbClr>
                </a:gs>
              </a:gsLst>
              <a:lin ang="0"/>
            </a:gradFill>
          </p:spPr>
        </p:sp>
      </p:grpSp>
      <p:grpSp>
        <p:nvGrpSpPr>
          <p:cNvPr id="17" name="Group 17"/>
          <p:cNvGrpSpPr/>
          <p:nvPr/>
        </p:nvGrpSpPr>
        <p:grpSpPr>
          <a:xfrm>
            <a:off x="13591786" y="1680449"/>
            <a:ext cx="1404615" cy="1404615"/>
            <a:chOff x="0" y="0"/>
            <a:chExt cx="1444320" cy="1444320"/>
          </a:xfrm>
        </p:grpSpPr>
        <p:sp>
          <p:nvSpPr>
            <p:cNvPr id="18" name="Freeform 18"/>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19" name="Group 19"/>
          <p:cNvGrpSpPr/>
          <p:nvPr/>
        </p:nvGrpSpPr>
        <p:grpSpPr>
          <a:xfrm>
            <a:off x="16688800" y="3875597"/>
            <a:ext cx="1404615" cy="1405315"/>
            <a:chOff x="0" y="0"/>
            <a:chExt cx="1444320" cy="1445040"/>
          </a:xfrm>
        </p:grpSpPr>
        <p:sp>
          <p:nvSpPr>
            <p:cNvPr id="20" name="Freeform 20"/>
            <p:cNvSpPr/>
            <p:nvPr/>
          </p:nvSpPr>
          <p:spPr>
            <a:xfrm>
              <a:off x="0" y="0"/>
              <a:ext cx="1444244" cy="1445006"/>
            </a:xfrm>
            <a:custGeom>
              <a:avLst/>
              <a:gdLst/>
              <a:ahLst/>
              <a:cxnLst/>
              <a:rect l="l" t="t" r="r" b="b"/>
              <a:pathLst>
                <a:path w="1444244" h="1445006">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1">
              <a:gsLst>
                <a:gs pos="0">
                  <a:srgbClr val="000000">
                    <a:alpha val="100000"/>
                  </a:srgbClr>
                </a:gs>
                <a:gs pos="100000">
                  <a:srgbClr val="555555">
                    <a:alpha val="100000"/>
                  </a:srgbClr>
                </a:gs>
              </a:gsLst>
              <a:lin ang="0"/>
            </a:gradFill>
          </p:spPr>
        </p:sp>
      </p:grpSp>
      <p:grpSp>
        <p:nvGrpSpPr>
          <p:cNvPr id="21" name="Group 21"/>
          <p:cNvGrpSpPr/>
          <p:nvPr/>
        </p:nvGrpSpPr>
        <p:grpSpPr>
          <a:xfrm>
            <a:off x="15534160" y="7451553"/>
            <a:ext cx="1404615" cy="1404615"/>
            <a:chOff x="0" y="0"/>
            <a:chExt cx="1444320" cy="1444320"/>
          </a:xfrm>
        </p:grpSpPr>
        <p:sp>
          <p:nvSpPr>
            <p:cNvPr id="22" name="Freeform 22"/>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23" name="Group 23"/>
          <p:cNvGrpSpPr/>
          <p:nvPr/>
        </p:nvGrpSpPr>
        <p:grpSpPr>
          <a:xfrm>
            <a:off x="11729937" y="7451553"/>
            <a:ext cx="1404615" cy="1404615"/>
            <a:chOff x="0" y="0"/>
            <a:chExt cx="1444320" cy="1444320"/>
          </a:xfrm>
        </p:grpSpPr>
        <p:sp>
          <p:nvSpPr>
            <p:cNvPr id="24" name="Freeform 24"/>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25" name="Group 25"/>
          <p:cNvGrpSpPr/>
          <p:nvPr/>
        </p:nvGrpSpPr>
        <p:grpSpPr>
          <a:xfrm>
            <a:off x="10497573" y="3875597"/>
            <a:ext cx="1405315" cy="1405315"/>
            <a:chOff x="0" y="0"/>
            <a:chExt cx="1445040" cy="1445040"/>
          </a:xfrm>
        </p:grpSpPr>
        <p:sp>
          <p:nvSpPr>
            <p:cNvPr id="26" name="Freeform 26"/>
            <p:cNvSpPr/>
            <p:nvPr/>
          </p:nvSpPr>
          <p:spPr>
            <a:xfrm>
              <a:off x="0" y="0"/>
              <a:ext cx="1445006" cy="1445006"/>
            </a:xfrm>
            <a:custGeom>
              <a:avLst/>
              <a:gdLst/>
              <a:ahLst/>
              <a:cxnLst/>
              <a:rect l="l" t="t" r="r" b="b"/>
              <a:pathLst>
                <a:path w="1445006" h="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1">
              <a:gsLst>
                <a:gs pos="0">
                  <a:srgbClr val="000000">
                    <a:alpha val="100000"/>
                  </a:srgbClr>
                </a:gs>
                <a:gs pos="100000">
                  <a:srgbClr val="555555">
                    <a:alpha val="100000"/>
                  </a:srgbClr>
                </a:gs>
              </a:gsLst>
              <a:lin ang="0"/>
            </a:gradFill>
          </p:spPr>
        </p:sp>
      </p:grpSp>
      <p:sp>
        <p:nvSpPr>
          <p:cNvPr id="27" name="TextBox 27"/>
          <p:cNvSpPr txBox="1"/>
          <p:nvPr/>
        </p:nvSpPr>
        <p:spPr>
          <a:xfrm>
            <a:off x="976533" y="531879"/>
            <a:ext cx="8407224" cy="898392"/>
          </a:xfrm>
          <a:prstGeom prst="rect">
            <a:avLst/>
          </a:prstGeom>
        </p:spPr>
        <p:txBody>
          <a:bodyPr lIns="0" tIns="0" rIns="0" bIns="0" rtlCol="0" anchor="t">
            <a:spAutoFit/>
          </a:bodyPr>
          <a:lstStyle/>
          <a:p>
            <a:pPr marL="0" lvl="0" indent="0" algn="ctr">
              <a:lnSpc>
                <a:spcPts val="7291"/>
              </a:lnSpc>
              <a:spcBef>
                <a:spcPct val="0"/>
              </a:spcBef>
            </a:pPr>
            <a:r>
              <a:rPr lang="en-US" sz="5283" spc="184">
                <a:solidFill>
                  <a:srgbClr val="010101"/>
                </a:solidFill>
                <a:latin typeface="Archivo Black"/>
              </a:rPr>
              <a:t>RECOMMENDATIONS</a:t>
            </a:r>
          </a:p>
        </p:txBody>
      </p:sp>
      <p:sp>
        <p:nvSpPr>
          <p:cNvPr id="28" name="Freeform 28"/>
          <p:cNvSpPr/>
          <p:nvPr/>
        </p:nvSpPr>
        <p:spPr>
          <a:xfrm>
            <a:off x="15839690" y="7760610"/>
            <a:ext cx="849110" cy="827496"/>
          </a:xfrm>
          <a:custGeom>
            <a:avLst/>
            <a:gdLst/>
            <a:ahLst/>
            <a:cxnLst/>
            <a:rect l="l" t="t" r="r" b="b"/>
            <a:pathLst>
              <a:path w="849110" h="827496">
                <a:moveTo>
                  <a:pt x="0" y="0"/>
                </a:moveTo>
                <a:lnTo>
                  <a:pt x="849110" y="0"/>
                </a:lnTo>
                <a:lnTo>
                  <a:pt x="849110" y="827496"/>
                </a:lnTo>
                <a:lnTo>
                  <a:pt x="0" y="8274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9" name="Freeform 29"/>
          <p:cNvSpPr/>
          <p:nvPr/>
        </p:nvSpPr>
        <p:spPr>
          <a:xfrm>
            <a:off x="16986092" y="4094720"/>
            <a:ext cx="810032" cy="779103"/>
          </a:xfrm>
          <a:custGeom>
            <a:avLst/>
            <a:gdLst/>
            <a:ahLst/>
            <a:cxnLst/>
            <a:rect l="l" t="t" r="r" b="b"/>
            <a:pathLst>
              <a:path w="810032" h="779103">
                <a:moveTo>
                  <a:pt x="0" y="0"/>
                </a:moveTo>
                <a:lnTo>
                  <a:pt x="810032" y="0"/>
                </a:lnTo>
                <a:lnTo>
                  <a:pt x="810032" y="779103"/>
                </a:lnTo>
                <a:lnTo>
                  <a:pt x="0" y="77910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0" name="Freeform 30"/>
          <p:cNvSpPr/>
          <p:nvPr/>
        </p:nvSpPr>
        <p:spPr>
          <a:xfrm>
            <a:off x="11982460" y="7719614"/>
            <a:ext cx="899568" cy="868492"/>
          </a:xfrm>
          <a:custGeom>
            <a:avLst/>
            <a:gdLst/>
            <a:ahLst/>
            <a:cxnLst/>
            <a:rect l="l" t="t" r="r" b="b"/>
            <a:pathLst>
              <a:path w="899568" h="868492">
                <a:moveTo>
                  <a:pt x="0" y="0"/>
                </a:moveTo>
                <a:lnTo>
                  <a:pt x="899568" y="0"/>
                </a:lnTo>
                <a:lnTo>
                  <a:pt x="899568" y="868492"/>
                </a:lnTo>
                <a:lnTo>
                  <a:pt x="0" y="86849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31" name="Freeform 31"/>
          <p:cNvSpPr/>
          <p:nvPr/>
        </p:nvSpPr>
        <p:spPr>
          <a:xfrm>
            <a:off x="12541476" y="2268825"/>
            <a:ext cx="787256" cy="767216"/>
          </a:xfrm>
          <a:custGeom>
            <a:avLst/>
            <a:gdLst/>
            <a:ahLst/>
            <a:cxnLst/>
            <a:rect l="l" t="t" r="r" b="b"/>
            <a:pathLst>
              <a:path w="787256" h="767216">
                <a:moveTo>
                  <a:pt x="0" y="0"/>
                </a:moveTo>
                <a:lnTo>
                  <a:pt x="787256" y="0"/>
                </a:lnTo>
                <a:lnTo>
                  <a:pt x="787256" y="767216"/>
                </a:lnTo>
                <a:lnTo>
                  <a:pt x="0" y="76721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32" name="Freeform 32"/>
          <p:cNvSpPr/>
          <p:nvPr/>
        </p:nvSpPr>
        <p:spPr>
          <a:xfrm>
            <a:off x="10710916" y="4031995"/>
            <a:ext cx="978628" cy="991244"/>
          </a:xfrm>
          <a:custGeom>
            <a:avLst/>
            <a:gdLst/>
            <a:ahLst/>
            <a:cxnLst/>
            <a:rect l="l" t="t" r="r" b="b"/>
            <a:pathLst>
              <a:path w="978628" h="991244">
                <a:moveTo>
                  <a:pt x="0" y="0"/>
                </a:moveTo>
                <a:lnTo>
                  <a:pt x="978628" y="0"/>
                </a:lnTo>
                <a:lnTo>
                  <a:pt x="978628" y="991244"/>
                </a:lnTo>
                <a:lnTo>
                  <a:pt x="0" y="991244"/>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33" name="TextBox 33"/>
          <p:cNvSpPr txBox="1"/>
          <p:nvPr/>
        </p:nvSpPr>
        <p:spPr>
          <a:xfrm>
            <a:off x="495250" y="2665777"/>
            <a:ext cx="2970352" cy="771972"/>
          </a:xfrm>
          <a:prstGeom prst="rect">
            <a:avLst/>
          </a:prstGeom>
        </p:spPr>
        <p:txBody>
          <a:bodyPr lIns="0" tIns="0" rIns="0" bIns="0" rtlCol="0" anchor="t">
            <a:spAutoFit/>
          </a:bodyPr>
          <a:lstStyle/>
          <a:p>
            <a:pPr>
              <a:lnSpc>
                <a:spcPts val="3008"/>
              </a:lnSpc>
              <a:spcBef>
                <a:spcPct val="0"/>
              </a:spcBef>
            </a:pPr>
            <a:r>
              <a:rPr lang="en-US" sz="2149" spc="-42">
                <a:solidFill>
                  <a:srgbClr val="010101"/>
                </a:solidFill>
                <a:latin typeface="Montserrat Light Bold"/>
              </a:rPr>
              <a:t>Consider Waterfront Properties.</a:t>
            </a:r>
          </a:p>
        </p:txBody>
      </p:sp>
      <p:sp>
        <p:nvSpPr>
          <p:cNvPr id="34" name="TextBox 34"/>
          <p:cNvSpPr txBox="1"/>
          <p:nvPr/>
        </p:nvSpPr>
        <p:spPr>
          <a:xfrm>
            <a:off x="415869" y="3505919"/>
            <a:ext cx="3809857" cy="1819961"/>
          </a:xfrm>
          <a:prstGeom prst="rect">
            <a:avLst/>
          </a:prstGeom>
        </p:spPr>
        <p:txBody>
          <a:bodyPr lIns="0" tIns="0" rIns="0" bIns="0" rtlCol="0" anchor="t">
            <a:spAutoFit/>
          </a:bodyPr>
          <a:lstStyle/>
          <a:p>
            <a:pPr algn="ctr">
              <a:lnSpc>
                <a:spcPts val="2491"/>
              </a:lnSpc>
              <a:spcBef>
                <a:spcPct val="0"/>
              </a:spcBef>
            </a:pPr>
            <a:r>
              <a:rPr lang="en-US" sz="1779">
                <a:solidFill>
                  <a:srgbClr val="010101"/>
                </a:solidFill>
                <a:latin typeface="Montserrat Light"/>
              </a:rPr>
              <a:t>Given the significant impact of waterfront properties on price, buyers interested in premium properties may prioritize houses with waterfront views.</a:t>
            </a:r>
          </a:p>
          <a:p>
            <a:pPr algn="ctr">
              <a:lnSpc>
                <a:spcPts val="2491"/>
              </a:lnSpc>
              <a:spcBef>
                <a:spcPct val="0"/>
              </a:spcBef>
            </a:pPr>
            <a:endParaRPr lang="en-US" sz="1779">
              <a:solidFill>
                <a:srgbClr val="010101"/>
              </a:solidFill>
              <a:latin typeface="Montserrat Light"/>
            </a:endParaRPr>
          </a:p>
        </p:txBody>
      </p:sp>
      <p:sp>
        <p:nvSpPr>
          <p:cNvPr id="35" name="TextBox 35"/>
          <p:cNvSpPr txBox="1"/>
          <p:nvPr/>
        </p:nvSpPr>
        <p:spPr>
          <a:xfrm>
            <a:off x="1262227" y="1637369"/>
            <a:ext cx="1188033" cy="1022390"/>
          </a:xfrm>
          <a:prstGeom prst="rect">
            <a:avLst/>
          </a:prstGeom>
        </p:spPr>
        <p:txBody>
          <a:bodyPr lIns="0" tIns="0" rIns="0" bIns="0" rtlCol="0" anchor="t">
            <a:spAutoFit/>
          </a:bodyPr>
          <a:lstStyle/>
          <a:p>
            <a:pPr algn="ctr">
              <a:lnSpc>
                <a:spcPts val="7944"/>
              </a:lnSpc>
              <a:spcBef>
                <a:spcPct val="0"/>
              </a:spcBef>
            </a:pPr>
            <a:r>
              <a:rPr lang="en-US" sz="5674" spc="-113">
                <a:solidFill>
                  <a:srgbClr val="010101"/>
                </a:solidFill>
                <a:latin typeface="Montserrat Light Bold"/>
              </a:rPr>
              <a:t>01</a:t>
            </a:r>
          </a:p>
        </p:txBody>
      </p:sp>
      <p:sp>
        <p:nvSpPr>
          <p:cNvPr id="36" name="TextBox 36"/>
          <p:cNvSpPr txBox="1"/>
          <p:nvPr/>
        </p:nvSpPr>
        <p:spPr>
          <a:xfrm>
            <a:off x="5180145" y="2694998"/>
            <a:ext cx="2970352" cy="390066"/>
          </a:xfrm>
          <a:prstGeom prst="rect">
            <a:avLst/>
          </a:prstGeom>
        </p:spPr>
        <p:txBody>
          <a:bodyPr lIns="0" tIns="0" rIns="0" bIns="0" rtlCol="0" anchor="t">
            <a:spAutoFit/>
          </a:bodyPr>
          <a:lstStyle/>
          <a:p>
            <a:pPr algn="ctr">
              <a:lnSpc>
                <a:spcPts val="3008"/>
              </a:lnSpc>
              <a:spcBef>
                <a:spcPct val="0"/>
              </a:spcBef>
            </a:pPr>
            <a:r>
              <a:rPr lang="en-US" sz="2149" spc="-42">
                <a:solidFill>
                  <a:srgbClr val="010101"/>
                </a:solidFill>
                <a:latin typeface="Montserrat Light Bold"/>
              </a:rPr>
              <a:t>Focus on Grade</a:t>
            </a:r>
          </a:p>
        </p:txBody>
      </p:sp>
      <p:sp>
        <p:nvSpPr>
          <p:cNvPr id="37" name="TextBox 37"/>
          <p:cNvSpPr txBox="1"/>
          <p:nvPr/>
        </p:nvSpPr>
        <p:spPr>
          <a:xfrm>
            <a:off x="4945456" y="3505919"/>
            <a:ext cx="3799516" cy="1509831"/>
          </a:xfrm>
          <a:prstGeom prst="rect">
            <a:avLst/>
          </a:prstGeom>
        </p:spPr>
        <p:txBody>
          <a:bodyPr lIns="0" tIns="0" rIns="0" bIns="0" rtlCol="0" anchor="t">
            <a:spAutoFit/>
          </a:bodyPr>
          <a:lstStyle/>
          <a:p>
            <a:pPr algn="ctr">
              <a:lnSpc>
                <a:spcPts val="2485"/>
              </a:lnSpc>
              <a:spcBef>
                <a:spcPct val="0"/>
              </a:spcBef>
            </a:pPr>
            <a:r>
              <a:rPr lang="en-US" sz="1775">
                <a:solidFill>
                  <a:srgbClr val="010101"/>
                </a:solidFill>
                <a:latin typeface="Montserrat Light"/>
              </a:rPr>
              <a:t>Buyers seeking high-quality houses should pay attention to the grade variable, as higher-grade categories tend to command higher prices</a:t>
            </a:r>
          </a:p>
        </p:txBody>
      </p:sp>
      <p:sp>
        <p:nvSpPr>
          <p:cNvPr id="38" name="TextBox 38"/>
          <p:cNvSpPr txBox="1"/>
          <p:nvPr/>
        </p:nvSpPr>
        <p:spPr>
          <a:xfrm>
            <a:off x="6235643" y="1566149"/>
            <a:ext cx="1188033" cy="1022390"/>
          </a:xfrm>
          <a:prstGeom prst="rect">
            <a:avLst/>
          </a:prstGeom>
        </p:spPr>
        <p:txBody>
          <a:bodyPr lIns="0" tIns="0" rIns="0" bIns="0" rtlCol="0" anchor="t">
            <a:spAutoFit/>
          </a:bodyPr>
          <a:lstStyle/>
          <a:p>
            <a:pPr algn="ctr">
              <a:lnSpc>
                <a:spcPts val="7944"/>
              </a:lnSpc>
              <a:spcBef>
                <a:spcPct val="0"/>
              </a:spcBef>
            </a:pPr>
            <a:r>
              <a:rPr lang="en-US" sz="5674" spc="-113">
                <a:solidFill>
                  <a:srgbClr val="010101"/>
                </a:solidFill>
                <a:latin typeface="Montserrat Light Bold"/>
              </a:rPr>
              <a:t>02</a:t>
            </a:r>
          </a:p>
        </p:txBody>
      </p:sp>
      <p:sp>
        <p:nvSpPr>
          <p:cNvPr id="39" name="TextBox 39"/>
          <p:cNvSpPr txBox="1"/>
          <p:nvPr/>
        </p:nvSpPr>
        <p:spPr>
          <a:xfrm>
            <a:off x="495250" y="6294223"/>
            <a:ext cx="2970352" cy="787092"/>
          </a:xfrm>
          <a:prstGeom prst="rect">
            <a:avLst/>
          </a:prstGeom>
        </p:spPr>
        <p:txBody>
          <a:bodyPr lIns="0" tIns="0" rIns="0" bIns="0" rtlCol="0" anchor="t">
            <a:spAutoFit/>
          </a:bodyPr>
          <a:lstStyle/>
          <a:p>
            <a:pPr algn="ctr">
              <a:lnSpc>
                <a:spcPts val="3008"/>
              </a:lnSpc>
              <a:spcBef>
                <a:spcPct val="0"/>
              </a:spcBef>
            </a:pPr>
            <a:r>
              <a:rPr lang="en-US" sz="2149" spc="-42">
                <a:solidFill>
                  <a:srgbClr val="010101"/>
                </a:solidFill>
                <a:latin typeface="Montserrat Light Bold"/>
              </a:rPr>
              <a:t>Evaluate Renovated Properties</a:t>
            </a:r>
          </a:p>
        </p:txBody>
      </p:sp>
      <p:sp>
        <p:nvSpPr>
          <p:cNvPr id="40" name="TextBox 40"/>
          <p:cNvSpPr txBox="1"/>
          <p:nvPr/>
        </p:nvSpPr>
        <p:spPr>
          <a:xfrm>
            <a:off x="495250" y="7147990"/>
            <a:ext cx="3308487" cy="2713076"/>
          </a:xfrm>
          <a:prstGeom prst="rect">
            <a:avLst/>
          </a:prstGeom>
        </p:spPr>
        <p:txBody>
          <a:bodyPr lIns="0" tIns="0" rIns="0" bIns="0" rtlCol="0" anchor="t">
            <a:spAutoFit/>
          </a:bodyPr>
          <a:lstStyle/>
          <a:p>
            <a:pPr algn="ctr">
              <a:lnSpc>
                <a:spcPts val="2475"/>
              </a:lnSpc>
            </a:pPr>
            <a:r>
              <a:rPr lang="en-US" sz="1768">
                <a:solidFill>
                  <a:srgbClr val="010101"/>
                </a:solidFill>
                <a:latin typeface="Montserrat Light"/>
              </a:rPr>
              <a:t>Sellers may benefit from renovating their properties, as renovated houses tend to have higher prices. Buyers should also consider renovated properties when looking for houses with increased value potential.</a:t>
            </a:r>
          </a:p>
          <a:p>
            <a:pPr algn="ctr">
              <a:lnSpc>
                <a:spcPts val="2163"/>
              </a:lnSpc>
              <a:spcBef>
                <a:spcPct val="0"/>
              </a:spcBef>
            </a:pPr>
            <a:endParaRPr lang="en-US" sz="1768">
              <a:solidFill>
                <a:srgbClr val="010101"/>
              </a:solidFill>
              <a:latin typeface="Montserrat Light"/>
            </a:endParaRPr>
          </a:p>
        </p:txBody>
      </p:sp>
      <p:sp>
        <p:nvSpPr>
          <p:cNvPr id="41" name="TextBox 41"/>
          <p:cNvSpPr txBox="1"/>
          <p:nvPr/>
        </p:nvSpPr>
        <p:spPr>
          <a:xfrm>
            <a:off x="1386409" y="5262308"/>
            <a:ext cx="1188033" cy="1022390"/>
          </a:xfrm>
          <a:prstGeom prst="rect">
            <a:avLst/>
          </a:prstGeom>
        </p:spPr>
        <p:txBody>
          <a:bodyPr lIns="0" tIns="0" rIns="0" bIns="0" rtlCol="0" anchor="t">
            <a:spAutoFit/>
          </a:bodyPr>
          <a:lstStyle/>
          <a:p>
            <a:pPr algn="ctr">
              <a:lnSpc>
                <a:spcPts val="7944"/>
              </a:lnSpc>
              <a:spcBef>
                <a:spcPct val="0"/>
              </a:spcBef>
            </a:pPr>
            <a:r>
              <a:rPr lang="en-US" sz="5674" spc="-113">
                <a:solidFill>
                  <a:srgbClr val="010101"/>
                </a:solidFill>
                <a:latin typeface="Montserrat Light Bold"/>
              </a:rPr>
              <a:t>03</a:t>
            </a:r>
          </a:p>
        </p:txBody>
      </p:sp>
      <p:sp>
        <p:nvSpPr>
          <p:cNvPr id="42" name="TextBox 42"/>
          <p:cNvSpPr txBox="1"/>
          <p:nvPr/>
        </p:nvSpPr>
        <p:spPr>
          <a:xfrm>
            <a:off x="5498240" y="6403332"/>
            <a:ext cx="2970352" cy="390066"/>
          </a:xfrm>
          <a:prstGeom prst="rect">
            <a:avLst/>
          </a:prstGeom>
        </p:spPr>
        <p:txBody>
          <a:bodyPr lIns="0" tIns="0" rIns="0" bIns="0" rtlCol="0" anchor="t">
            <a:spAutoFit/>
          </a:bodyPr>
          <a:lstStyle/>
          <a:p>
            <a:pPr algn="ctr">
              <a:lnSpc>
                <a:spcPts val="3008"/>
              </a:lnSpc>
              <a:spcBef>
                <a:spcPct val="0"/>
              </a:spcBef>
            </a:pPr>
            <a:r>
              <a:rPr lang="en-US" sz="2149" spc="-42">
                <a:solidFill>
                  <a:srgbClr val="010101"/>
                </a:solidFill>
                <a:latin typeface="Montserrat Light Bold"/>
              </a:rPr>
              <a:t>Further Analysis</a:t>
            </a:r>
          </a:p>
        </p:txBody>
      </p:sp>
      <p:sp>
        <p:nvSpPr>
          <p:cNvPr id="43" name="TextBox 43"/>
          <p:cNvSpPr txBox="1"/>
          <p:nvPr/>
        </p:nvSpPr>
        <p:spPr>
          <a:xfrm>
            <a:off x="5498240" y="7212498"/>
            <a:ext cx="3451099" cy="1817314"/>
          </a:xfrm>
          <a:prstGeom prst="rect">
            <a:avLst/>
          </a:prstGeom>
        </p:spPr>
        <p:txBody>
          <a:bodyPr lIns="0" tIns="0" rIns="0" bIns="0" rtlCol="0" anchor="t">
            <a:spAutoFit/>
          </a:bodyPr>
          <a:lstStyle/>
          <a:p>
            <a:pPr algn="ctr">
              <a:lnSpc>
                <a:spcPts val="2473"/>
              </a:lnSpc>
              <a:spcBef>
                <a:spcPct val="0"/>
              </a:spcBef>
            </a:pPr>
            <a:r>
              <a:rPr lang="en-US" sz="1766">
                <a:solidFill>
                  <a:srgbClr val="010101"/>
                </a:solidFill>
                <a:latin typeface="Montserrat Light"/>
              </a:rPr>
              <a:t>Conduct further analysis to explore potential interactions between predictor variables and identify any additional factors that may influence house prices.</a:t>
            </a:r>
          </a:p>
        </p:txBody>
      </p:sp>
      <p:sp>
        <p:nvSpPr>
          <p:cNvPr id="44" name="TextBox 44"/>
          <p:cNvSpPr txBox="1"/>
          <p:nvPr/>
        </p:nvSpPr>
        <p:spPr>
          <a:xfrm>
            <a:off x="6177611" y="5428567"/>
            <a:ext cx="1188033" cy="1022390"/>
          </a:xfrm>
          <a:prstGeom prst="rect">
            <a:avLst/>
          </a:prstGeom>
        </p:spPr>
        <p:txBody>
          <a:bodyPr lIns="0" tIns="0" rIns="0" bIns="0" rtlCol="0" anchor="t">
            <a:spAutoFit/>
          </a:bodyPr>
          <a:lstStyle/>
          <a:p>
            <a:pPr algn="ctr">
              <a:lnSpc>
                <a:spcPts val="7944"/>
              </a:lnSpc>
              <a:spcBef>
                <a:spcPct val="0"/>
              </a:spcBef>
            </a:pPr>
            <a:r>
              <a:rPr lang="en-US" sz="5674" spc="-113">
                <a:solidFill>
                  <a:srgbClr val="010101"/>
                </a:solidFill>
                <a:latin typeface="Montserrat Light Bold"/>
              </a:rPr>
              <a:t>04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764344">
            <a:off x="2477817" y="-1268267"/>
            <a:ext cx="1088513" cy="11908815"/>
            <a:chOff x="0" y="0"/>
            <a:chExt cx="286687" cy="3136478"/>
          </a:xfrm>
        </p:grpSpPr>
        <p:sp>
          <p:nvSpPr>
            <p:cNvPr id="3" name="Freeform 3"/>
            <p:cNvSpPr/>
            <p:nvPr/>
          </p:nvSpPr>
          <p:spPr>
            <a:xfrm>
              <a:off x="0" y="0"/>
              <a:ext cx="286687" cy="3136478"/>
            </a:xfrm>
            <a:custGeom>
              <a:avLst/>
              <a:gdLst/>
              <a:ahLst/>
              <a:cxnLst/>
              <a:rect l="l" t="t" r="r" b="b"/>
              <a:pathLst>
                <a:path w="286687" h="3136478">
                  <a:moveTo>
                    <a:pt x="0" y="0"/>
                  </a:moveTo>
                  <a:lnTo>
                    <a:pt x="286687" y="0"/>
                  </a:lnTo>
                  <a:lnTo>
                    <a:pt x="286687" y="3136478"/>
                  </a:lnTo>
                  <a:lnTo>
                    <a:pt x="0" y="3136478"/>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3155528"/>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62384" y="-49221"/>
            <a:ext cx="3561941" cy="10287000"/>
            <a:chOff x="0" y="0"/>
            <a:chExt cx="3561941" cy="10287000"/>
          </a:xfrm>
        </p:grpSpPr>
        <p:sp>
          <p:nvSpPr>
            <p:cNvPr id="6" name="Freeform 6"/>
            <p:cNvSpPr/>
            <p:nvPr/>
          </p:nvSpPr>
          <p:spPr>
            <a:xfrm>
              <a:off x="0" y="0"/>
              <a:ext cx="3561941" cy="10287000"/>
            </a:xfrm>
            <a:custGeom>
              <a:avLst/>
              <a:gdLst/>
              <a:ahLst/>
              <a:cxnLst/>
              <a:rect l="l" t="t" r="r" b="b"/>
              <a:pathLst>
                <a:path w="3561941" h="10287000">
                  <a:moveTo>
                    <a:pt x="3561941" y="762"/>
                  </a:moveTo>
                  <a:cubicBezTo>
                    <a:pt x="3560255" y="20447"/>
                    <a:pt x="3558727" y="40132"/>
                    <a:pt x="3556883" y="59690"/>
                  </a:cubicBezTo>
                  <a:cubicBezTo>
                    <a:pt x="3517314" y="485521"/>
                    <a:pt x="3477692" y="911225"/>
                    <a:pt x="3438123" y="1337056"/>
                  </a:cubicBezTo>
                  <a:cubicBezTo>
                    <a:pt x="3379639" y="1966722"/>
                    <a:pt x="3321314" y="2596388"/>
                    <a:pt x="3262776" y="3225927"/>
                  </a:cubicBezTo>
                  <a:cubicBezTo>
                    <a:pt x="3190857" y="3999103"/>
                    <a:pt x="3118727" y="4772152"/>
                    <a:pt x="3046807" y="5545328"/>
                  </a:cubicBezTo>
                  <a:cubicBezTo>
                    <a:pt x="2984846" y="6211443"/>
                    <a:pt x="2922990" y="6877558"/>
                    <a:pt x="2861081" y="7543800"/>
                  </a:cubicBezTo>
                  <a:cubicBezTo>
                    <a:pt x="2806706" y="8129016"/>
                    <a:pt x="2752437" y="8714105"/>
                    <a:pt x="2697958" y="9299194"/>
                  </a:cubicBezTo>
                  <a:cubicBezTo>
                    <a:pt x="2667346" y="9628251"/>
                    <a:pt x="2636471" y="9957181"/>
                    <a:pt x="2605701" y="10286238"/>
                  </a:cubicBezTo>
                  <a:cubicBezTo>
                    <a:pt x="1742192" y="10286238"/>
                    <a:pt x="878736" y="10286111"/>
                    <a:pt x="15280" y="10287000"/>
                  </a:cubicBezTo>
                  <a:cubicBezTo>
                    <a:pt x="2792" y="10287000"/>
                    <a:pt x="0" y="10280269"/>
                    <a:pt x="0" y="10250043"/>
                  </a:cubicBezTo>
                  <a:cubicBezTo>
                    <a:pt x="316" y="6845681"/>
                    <a:pt x="316" y="3441319"/>
                    <a:pt x="0" y="36957"/>
                  </a:cubicBezTo>
                  <a:cubicBezTo>
                    <a:pt x="0" y="6731"/>
                    <a:pt x="2792" y="0"/>
                    <a:pt x="15280" y="0"/>
                  </a:cubicBezTo>
                  <a:cubicBezTo>
                    <a:pt x="1197500" y="762"/>
                    <a:pt x="2379721" y="762"/>
                    <a:pt x="3561941" y="762"/>
                  </a:cubicBezTo>
                  <a:close/>
                </a:path>
              </a:pathLst>
            </a:custGeom>
            <a:blipFill>
              <a:blip r:embed="rId2"/>
              <a:stretch>
                <a:fillRect l="-166534" r="-166534"/>
              </a:stretch>
            </a:blipFill>
          </p:spPr>
        </p:sp>
      </p:grpSp>
      <p:sp>
        <p:nvSpPr>
          <p:cNvPr id="7" name="Freeform 7"/>
          <p:cNvSpPr/>
          <p:nvPr/>
        </p:nvSpPr>
        <p:spPr>
          <a:xfrm>
            <a:off x="4865949" y="1896926"/>
            <a:ext cx="399176" cy="399176"/>
          </a:xfrm>
          <a:custGeom>
            <a:avLst/>
            <a:gdLst/>
            <a:ahLst/>
            <a:cxnLst/>
            <a:rect l="l" t="t" r="r" b="b"/>
            <a:pathLst>
              <a:path w="399176" h="399176">
                <a:moveTo>
                  <a:pt x="0" y="0"/>
                </a:moveTo>
                <a:lnTo>
                  <a:pt x="399175" y="0"/>
                </a:lnTo>
                <a:lnTo>
                  <a:pt x="399175" y="399176"/>
                </a:lnTo>
                <a:lnTo>
                  <a:pt x="0" y="39917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6347827" y="107871"/>
            <a:ext cx="4921232" cy="898392"/>
          </a:xfrm>
          <a:prstGeom prst="rect">
            <a:avLst/>
          </a:prstGeom>
        </p:spPr>
        <p:txBody>
          <a:bodyPr lIns="0" tIns="0" rIns="0" bIns="0" rtlCol="0" anchor="t">
            <a:spAutoFit/>
          </a:bodyPr>
          <a:lstStyle/>
          <a:p>
            <a:pPr marL="0" lvl="0" indent="0" algn="ctr">
              <a:lnSpc>
                <a:spcPts val="7291"/>
              </a:lnSpc>
              <a:spcBef>
                <a:spcPct val="0"/>
              </a:spcBef>
            </a:pPr>
            <a:r>
              <a:rPr lang="en-US" sz="5283" u="none" strike="noStrike" spc="184">
                <a:solidFill>
                  <a:srgbClr val="010101"/>
                </a:solidFill>
                <a:latin typeface="Archivo Black"/>
              </a:rPr>
              <a:t>OUR TEAM</a:t>
            </a:r>
          </a:p>
        </p:txBody>
      </p:sp>
      <p:sp>
        <p:nvSpPr>
          <p:cNvPr id="9" name="TextBox 9"/>
          <p:cNvSpPr txBox="1"/>
          <p:nvPr/>
        </p:nvSpPr>
        <p:spPr>
          <a:xfrm>
            <a:off x="5410308" y="1482315"/>
            <a:ext cx="2706695" cy="415825"/>
          </a:xfrm>
          <a:prstGeom prst="rect">
            <a:avLst/>
          </a:prstGeom>
        </p:spPr>
        <p:txBody>
          <a:bodyPr lIns="0" tIns="0" rIns="0" bIns="0" rtlCol="0" anchor="t">
            <a:spAutoFit/>
          </a:bodyPr>
          <a:lstStyle/>
          <a:p>
            <a:pPr>
              <a:lnSpc>
                <a:spcPts val="3358"/>
              </a:lnSpc>
            </a:pPr>
            <a:r>
              <a:rPr lang="en-US" sz="2416" spc="-48">
                <a:solidFill>
                  <a:srgbClr val="010101"/>
                </a:solidFill>
                <a:latin typeface="Montserrat Light Bold"/>
              </a:rPr>
              <a:t>Sammy Warah</a:t>
            </a:r>
          </a:p>
        </p:txBody>
      </p:sp>
      <p:sp>
        <p:nvSpPr>
          <p:cNvPr id="10" name="TextBox 10"/>
          <p:cNvSpPr txBox="1"/>
          <p:nvPr/>
        </p:nvSpPr>
        <p:spPr>
          <a:xfrm>
            <a:off x="5410308" y="1937231"/>
            <a:ext cx="7198094" cy="788721"/>
          </a:xfrm>
          <a:prstGeom prst="rect">
            <a:avLst/>
          </a:prstGeom>
        </p:spPr>
        <p:txBody>
          <a:bodyPr lIns="0" tIns="0" rIns="0" bIns="0" rtlCol="0" anchor="t">
            <a:spAutoFit/>
          </a:bodyPr>
          <a:lstStyle/>
          <a:p>
            <a:pPr>
              <a:lnSpc>
                <a:spcPts val="3218"/>
              </a:lnSpc>
            </a:pPr>
            <a:r>
              <a:rPr lang="en-US" sz="2420" spc="19">
                <a:solidFill>
                  <a:srgbClr val="010101"/>
                </a:solidFill>
                <a:latin typeface="Montserrat Light"/>
              </a:rPr>
              <a:t>sammy.warah@student.moringaschool.com</a:t>
            </a:r>
          </a:p>
          <a:p>
            <a:pPr>
              <a:lnSpc>
                <a:spcPts val="3218"/>
              </a:lnSpc>
            </a:pPr>
            <a:endParaRPr lang="en-US" sz="2420" spc="19">
              <a:solidFill>
                <a:srgbClr val="010101"/>
              </a:solidFill>
              <a:latin typeface="Montserrat Light"/>
            </a:endParaRPr>
          </a:p>
        </p:txBody>
      </p:sp>
      <p:sp>
        <p:nvSpPr>
          <p:cNvPr id="11" name="Freeform 11"/>
          <p:cNvSpPr/>
          <p:nvPr/>
        </p:nvSpPr>
        <p:spPr>
          <a:xfrm>
            <a:off x="4865949" y="3517258"/>
            <a:ext cx="399176" cy="399176"/>
          </a:xfrm>
          <a:custGeom>
            <a:avLst/>
            <a:gdLst/>
            <a:ahLst/>
            <a:cxnLst/>
            <a:rect l="l" t="t" r="r" b="b"/>
            <a:pathLst>
              <a:path w="399176" h="399176">
                <a:moveTo>
                  <a:pt x="0" y="0"/>
                </a:moveTo>
                <a:lnTo>
                  <a:pt x="399175" y="0"/>
                </a:lnTo>
                <a:lnTo>
                  <a:pt x="399175" y="399175"/>
                </a:lnTo>
                <a:lnTo>
                  <a:pt x="0" y="39917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2" name="TextBox 12"/>
          <p:cNvSpPr txBox="1"/>
          <p:nvPr/>
        </p:nvSpPr>
        <p:spPr>
          <a:xfrm>
            <a:off x="5410308" y="3102647"/>
            <a:ext cx="2706695" cy="834925"/>
          </a:xfrm>
          <a:prstGeom prst="rect">
            <a:avLst/>
          </a:prstGeom>
        </p:spPr>
        <p:txBody>
          <a:bodyPr lIns="0" tIns="0" rIns="0" bIns="0" rtlCol="0" anchor="t">
            <a:spAutoFit/>
          </a:bodyPr>
          <a:lstStyle/>
          <a:p>
            <a:pPr>
              <a:lnSpc>
                <a:spcPts val="3358"/>
              </a:lnSpc>
            </a:pPr>
            <a:r>
              <a:rPr lang="en-US" sz="2416" spc="-48">
                <a:solidFill>
                  <a:srgbClr val="010101"/>
                </a:solidFill>
                <a:latin typeface="Montserrat Light Bold"/>
              </a:rPr>
              <a:t>James Kimani</a:t>
            </a:r>
          </a:p>
          <a:p>
            <a:pPr>
              <a:lnSpc>
                <a:spcPts val="3358"/>
              </a:lnSpc>
            </a:pPr>
            <a:endParaRPr lang="en-US" sz="2416" spc="-48">
              <a:solidFill>
                <a:srgbClr val="010101"/>
              </a:solidFill>
              <a:latin typeface="Montserrat Light Bold"/>
            </a:endParaRPr>
          </a:p>
        </p:txBody>
      </p:sp>
      <p:sp>
        <p:nvSpPr>
          <p:cNvPr id="13" name="TextBox 13"/>
          <p:cNvSpPr txBox="1"/>
          <p:nvPr/>
        </p:nvSpPr>
        <p:spPr>
          <a:xfrm>
            <a:off x="5410308" y="3557563"/>
            <a:ext cx="7198094" cy="388671"/>
          </a:xfrm>
          <a:prstGeom prst="rect">
            <a:avLst/>
          </a:prstGeom>
        </p:spPr>
        <p:txBody>
          <a:bodyPr lIns="0" tIns="0" rIns="0" bIns="0" rtlCol="0" anchor="t">
            <a:spAutoFit/>
          </a:bodyPr>
          <a:lstStyle/>
          <a:p>
            <a:pPr>
              <a:lnSpc>
                <a:spcPts val="3218"/>
              </a:lnSpc>
            </a:pPr>
            <a:r>
              <a:rPr lang="en-US" sz="2420" spc="19">
                <a:solidFill>
                  <a:srgbClr val="010101"/>
                </a:solidFill>
                <a:latin typeface="Montserrat Light"/>
              </a:rPr>
              <a:t>james.irungu1@student.moringaschool.com</a:t>
            </a:r>
          </a:p>
        </p:txBody>
      </p:sp>
      <p:sp>
        <p:nvSpPr>
          <p:cNvPr id="14" name="Freeform 14"/>
          <p:cNvSpPr/>
          <p:nvPr/>
        </p:nvSpPr>
        <p:spPr>
          <a:xfrm>
            <a:off x="4865949" y="5062652"/>
            <a:ext cx="399176" cy="399176"/>
          </a:xfrm>
          <a:custGeom>
            <a:avLst/>
            <a:gdLst/>
            <a:ahLst/>
            <a:cxnLst/>
            <a:rect l="l" t="t" r="r" b="b"/>
            <a:pathLst>
              <a:path w="399176" h="399176">
                <a:moveTo>
                  <a:pt x="0" y="0"/>
                </a:moveTo>
                <a:lnTo>
                  <a:pt x="399175" y="0"/>
                </a:lnTo>
                <a:lnTo>
                  <a:pt x="399175" y="399175"/>
                </a:lnTo>
                <a:lnTo>
                  <a:pt x="0" y="39917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5" name="TextBox 15"/>
          <p:cNvSpPr txBox="1"/>
          <p:nvPr/>
        </p:nvSpPr>
        <p:spPr>
          <a:xfrm>
            <a:off x="5410308" y="4648041"/>
            <a:ext cx="2706695" cy="415825"/>
          </a:xfrm>
          <a:prstGeom prst="rect">
            <a:avLst/>
          </a:prstGeom>
        </p:spPr>
        <p:txBody>
          <a:bodyPr lIns="0" tIns="0" rIns="0" bIns="0" rtlCol="0" anchor="t">
            <a:spAutoFit/>
          </a:bodyPr>
          <a:lstStyle/>
          <a:p>
            <a:pPr>
              <a:lnSpc>
                <a:spcPts val="3358"/>
              </a:lnSpc>
            </a:pPr>
            <a:r>
              <a:rPr lang="en-US" sz="2416" spc="-48">
                <a:solidFill>
                  <a:srgbClr val="010101"/>
                </a:solidFill>
                <a:latin typeface="Montserrat Light Bold"/>
              </a:rPr>
              <a:t>Dorothy Chomba</a:t>
            </a:r>
          </a:p>
        </p:txBody>
      </p:sp>
      <p:sp>
        <p:nvSpPr>
          <p:cNvPr id="16" name="TextBox 16"/>
          <p:cNvSpPr txBox="1"/>
          <p:nvPr/>
        </p:nvSpPr>
        <p:spPr>
          <a:xfrm>
            <a:off x="5410308" y="5102957"/>
            <a:ext cx="7198094" cy="388671"/>
          </a:xfrm>
          <a:prstGeom prst="rect">
            <a:avLst/>
          </a:prstGeom>
        </p:spPr>
        <p:txBody>
          <a:bodyPr lIns="0" tIns="0" rIns="0" bIns="0" rtlCol="0" anchor="t">
            <a:spAutoFit/>
          </a:bodyPr>
          <a:lstStyle/>
          <a:p>
            <a:pPr>
              <a:lnSpc>
                <a:spcPts val="3218"/>
              </a:lnSpc>
            </a:pPr>
            <a:r>
              <a:rPr lang="en-US" sz="2420" spc="19">
                <a:solidFill>
                  <a:srgbClr val="010101"/>
                </a:solidFill>
                <a:latin typeface="Montserrat Light"/>
              </a:rPr>
              <a:t>dorothy.chomba@student.moringaschool.com</a:t>
            </a:r>
          </a:p>
        </p:txBody>
      </p:sp>
      <p:sp>
        <p:nvSpPr>
          <p:cNvPr id="17" name="Freeform 17"/>
          <p:cNvSpPr/>
          <p:nvPr/>
        </p:nvSpPr>
        <p:spPr>
          <a:xfrm>
            <a:off x="4865949" y="6606784"/>
            <a:ext cx="399176" cy="399176"/>
          </a:xfrm>
          <a:custGeom>
            <a:avLst/>
            <a:gdLst/>
            <a:ahLst/>
            <a:cxnLst/>
            <a:rect l="l" t="t" r="r" b="b"/>
            <a:pathLst>
              <a:path w="399176" h="399176">
                <a:moveTo>
                  <a:pt x="0" y="0"/>
                </a:moveTo>
                <a:lnTo>
                  <a:pt x="399175" y="0"/>
                </a:lnTo>
                <a:lnTo>
                  <a:pt x="399175" y="399175"/>
                </a:lnTo>
                <a:lnTo>
                  <a:pt x="0" y="39917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8" name="TextBox 18"/>
          <p:cNvSpPr txBox="1"/>
          <p:nvPr/>
        </p:nvSpPr>
        <p:spPr>
          <a:xfrm>
            <a:off x="5410308" y="6192173"/>
            <a:ext cx="4962407" cy="415825"/>
          </a:xfrm>
          <a:prstGeom prst="rect">
            <a:avLst/>
          </a:prstGeom>
        </p:spPr>
        <p:txBody>
          <a:bodyPr lIns="0" tIns="0" rIns="0" bIns="0" rtlCol="0" anchor="t">
            <a:spAutoFit/>
          </a:bodyPr>
          <a:lstStyle/>
          <a:p>
            <a:pPr>
              <a:lnSpc>
                <a:spcPts val="3358"/>
              </a:lnSpc>
            </a:pPr>
            <a:r>
              <a:rPr lang="en-US" sz="2416" spc="-48">
                <a:solidFill>
                  <a:srgbClr val="010101"/>
                </a:solidFill>
                <a:latin typeface="Montserrat Light Bold"/>
              </a:rPr>
              <a:t>Wilfred Likishorumingi</a:t>
            </a:r>
          </a:p>
        </p:txBody>
      </p:sp>
      <p:sp>
        <p:nvSpPr>
          <p:cNvPr id="19" name="TextBox 19"/>
          <p:cNvSpPr txBox="1"/>
          <p:nvPr/>
        </p:nvSpPr>
        <p:spPr>
          <a:xfrm>
            <a:off x="5410308" y="6647089"/>
            <a:ext cx="8274214" cy="388671"/>
          </a:xfrm>
          <a:prstGeom prst="rect">
            <a:avLst/>
          </a:prstGeom>
        </p:spPr>
        <p:txBody>
          <a:bodyPr lIns="0" tIns="0" rIns="0" bIns="0" rtlCol="0" anchor="t">
            <a:spAutoFit/>
          </a:bodyPr>
          <a:lstStyle/>
          <a:p>
            <a:pPr>
              <a:lnSpc>
                <a:spcPts val="3218"/>
              </a:lnSpc>
            </a:pPr>
            <a:r>
              <a:rPr lang="en-US" sz="2420" spc="19">
                <a:solidFill>
                  <a:srgbClr val="010101"/>
                </a:solidFill>
                <a:latin typeface="Montserrat Light"/>
              </a:rPr>
              <a:t>wilfred.lekishorumongi@student.moringaschool.com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3" name="Group 3"/>
          <p:cNvGrpSpPr/>
          <p:nvPr/>
        </p:nvGrpSpPr>
        <p:grpSpPr>
          <a:xfrm>
            <a:off x="9659420" y="5607622"/>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0016" r="-30016"/>
              </a:stretch>
            </a:blipFill>
          </p:spPr>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6" name="Group 6"/>
          <p:cNvGrpSpPr/>
          <p:nvPr/>
        </p:nvGrpSpPr>
        <p:grpSpPr>
          <a:xfrm>
            <a:off x="9659420" y="214359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4991" r="-24991"/>
              </a:stretch>
            </a:blipFill>
          </p:spPr>
        </p:sp>
      </p:grpSp>
      <p:sp>
        <p:nvSpPr>
          <p:cNvPr id="8" name="Freeform 8"/>
          <p:cNvSpPr/>
          <p:nvPr/>
        </p:nvSpPr>
        <p:spPr>
          <a:xfrm>
            <a:off x="2179183" y="6826068"/>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2"/>
            <a:stretch>
              <a:fillRect t="-25622"/>
            </a:stretch>
          </a:blipFill>
        </p:spPr>
      </p:sp>
      <p:grpSp>
        <p:nvGrpSpPr>
          <p:cNvPr id="9" name="Group 9"/>
          <p:cNvGrpSpPr/>
          <p:nvPr/>
        </p:nvGrpSpPr>
        <p:grpSpPr>
          <a:xfrm>
            <a:off x="2240447" y="3594570"/>
            <a:ext cx="6790323" cy="3819509"/>
            <a:chOff x="0" y="0"/>
            <a:chExt cx="11289030" cy="6350000"/>
          </a:xfrm>
        </p:grpSpPr>
        <p:sp>
          <p:nvSpPr>
            <p:cNvPr id="10" name="Freeform 10"/>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t="-83513" b="-83513"/>
              </a:stretch>
            </a:blipFill>
          </p:spPr>
        </p:sp>
      </p:grpSp>
      <p:sp>
        <p:nvSpPr>
          <p:cNvPr id="11" name="TextBox 11"/>
          <p:cNvSpPr txBox="1"/>
          <p:nvPr/>
        </p:nvSpPr>
        <p:spPr>
          <a:xfrm>
            <a:off x="2521025" y="4635815"/>
            <a:ext cx="6229167" cy="1920450"/>
          </a:xfrm>
          <a:prstGeom prst="rect">
            <a:avLst/>
          </a:prstGeom>
        </p:spPr>
        <p:txBody>
          <a:bodyPr lIns="0" tIns="0" rIns="0" bIns="0" rtlCol="0" anchor="t">
            <a:spAutoFit/>
          </a:bodyPr>
          <a:lstStyle/>
          <a:p>
            <a:pPr marL="0" lvl="0" indent="0" algn="ctr">
              <a:lnSpc>
                <a:spcPts val="7692"/>
              </a:lnSpc>
              <a:spcBef>
                <a:spcPct val="0"/>
              </a:spcBef>
            </a:pPr>
            <a:r>
              <a:rPr lang="en-US" sz="5574" u="none" strike="noStrike">
                <a:solidFill>
                  <a:srgbClr val="FFFFFF"/>
                </a:solidFill>
                <a:latin typeface="Archivo Black"/>
              </a:rPr>
              <a:t>THANK'S FOR WATCHING</a:t>
            </a:r>
          </a:p>
        </p:txBody>
      </p:sp>
      <p:sp>
        <p:nvSpPr>
          <p:cNvPr id="12" name="Freeform 12"/>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3" name="Group 13"/>
          <p:cNvGrpSpPr/>
          <p:nvPr/>
        </p:nvGrpSpPr>
        <p:grpSpPr>
          <a:xfrm>
            <a:off x="12924060" y="7191421"/>
            <a:ext cx="2799147" cy="2799147"/>
            <a:chOff x="0" y="0"/>
            <a:chExt cx="6350000" cy="6350000"/>
          </a:xfrm>
        </p:grpSpPr>
        <p:sp>
          <p:nvSpPr>
            <p:cNvPr id="14" name="Freeform 1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25155" r="-25155"/>
              </a:stretch>
            </a:blipFill>
          </p:spPr>
        </p:sp>
      </p:grpSp>
      <p:sp>
        <p:nvSpPr>
          <p:cNvPr id="15" name="Freeform 15"/>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6" name="Group 16"/>
          <p:cNvGrpSpPr/>
          <p:nvPr/>
        </p:nvGrpSpPr>
        <p:grpSpPr>
          <a:xfrm>
            <a:off x="12924060" y="3727391"/>
            <a:ext cx="2799147" cy="2799147"/>
            <a:chOff x="0" y="0"/>
            <a:chExt cx="6350000" cy="6350000"/>
          </a:xfrm>
        </p:grpSpPr>
        <p:sp>
          <p:nvSpPr>
            <p:cNvPr id="17" name="Freeform 1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4991" r="-24991"/>
              </a:stretch>
            </a:blipFill>
          </p:spPr>
        </p:sp>
      </p:grpSp>
      <p:sp>
        <p:nvSpPr>
          <p:cNvPr id="18" name="Freeform 18"/>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sp>
      <p:grpSp>
        <p:nvGrpSpPr>
          <p:cNvPr id="19" name="Group 19"/>
          <p:cNvGrpSpPr/>
          <p:nvPr/>
        </p:nvGrpSpPr>
        <p:grpSpPr>
          <a:xfrm>
            <a:off x="12924060" y="260338"/>
            <a:ext cx="2799147" cy="2799147"/>
            <a:chOff x="0" y="0"/>
            <a:chExt cx="6350000" cy="6350000"/>
          </a:xfrm>
        </p:grpSpPr>
        <p:sp>
          <p:nvSpPr>
            <p:cNvPr id="20" name="Freeform 2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l="-24991" r="-24991"/>
              </a:stretch>
            </a:blipFill>
          </p:spPr>
        </p:sp>
      </p:grpSp>
      <p:sp>
        <p:nvSpPr>
          <p:cNvPr id="21" name="Freeform 21"/>
          <p:cNvSpPr/>
          <p:nvPr/>
        </p:nvSpPr>
        <p:spPr>
          <a:xfrm>
            <a:off x="16189931" y="792917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2" name="Group 22"/>
          <p:cNvGrpSpPr/>
          <p:nvPr/>
        </p:nvGrpSpPr>
        <p:grpSpPr>
          <a:xfrm>
            <a:off x="16189931" y="5273669"/>
            <a:ext cx="2799147" cy="2799147"/>
            <a:chOff x="0" y="0"/>
            <a:chExt cx="6350000" cy="6350000"/>
          </a:xfrm>
        </p:grpSpPr>
        <p:sp>
          <p:nvSpPr>
            <p:cNvPr id="23" name="Freeform 2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t="-24985" b="-24985"/>
              </a:stretch>
            </a:blipFill>
          </p:spPr>
        </p:sp>
      </p:grpSp>
      <p:sp>
        <p:nvSpPr>
          <p:cNvPr id="24" name="Freeform 24"/>
          <p:cNvSpPr/>
          <p:nvPr/>
        </p:nvSpPr>
        <p:spPr>
          <a:xfrm>
            <a:off x="16189931" y="446514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5" name="Group 25"/>
          <p:cNvGrpSpPr/>
          <p:nvPr/>
        </p:nvGrpSpPr>
        <p:grpSpPr>
          <a:xfrm>
            <a:off x="16189931" y="1809639"/>
            <a:ext cx="2799147" cy="2799147"/>
            <a:chOff x="0" y="0"/>
            <a:chExt cx="6350000" cy="6350000"/>
          </a:xfrm>
        </p:grpSpPr>
        <p:sp>
          <p:nvSpPr>
            <p:cNvPr id="26" name="Freeform 2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l="-25015" r="-25015"/>
              </a:stretch>
            </a:blipFill>
          </p:spPr>
        </p:sp>
      </p:grpSp>
      <p:sp>
        <p:nvSpPr>
          <p:cNvPr id="27" name="Freeform 27"/>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28" name="Group 28"/>
          <p:cNvGrpSpPr/>
          <p:nvPr/>
        </p:nvGrpSpPr>
        <p:grpSpPr>
          <a:xfrm>
            <a:off x="16189931" y="-1657415"/>
            <a:ext cx="2799147" cy="2799147"/>
            <a:chOff x="0" y="0"/>
            <a:chExt cx="6350000" cy="6350000"/>
          </a:xfrm>
        </p:grpSpPr>
        <p:sp>
          <p:nvSpPr>
            <p:cNvPr id="29" name="Freeform 2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0016" r="-30016"/>
              </a:stretch>
            </a:blipFill>
          </p:spPr>
        </p:sp>
      </p:grpSp>
      <p:grpSp>
        <p:nvGrpSpPr>
          <p:cNvPr id="30" name="Group 30"/>
          <p:cNvGrpSpPr/>
          <p:nvPr/>
        </p:nvGrpSpPr>
        <p:grpSpPr>
          <a:xfrm>
            <a:off x="16189931" y="8703201"/>
            <a:ext cx="2799147" cy="2799147"/>
            <a:chOff x="0" y="0"/>
            <a:chExt cx="6350000" cy="6350000"/>
          </a:xfrm>
        </p:grpSpPr>
        <p:sp>
          <p:nvSpPr>
            <p:cNvPr id="31" name="Freeform 3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t="-25078" b="-25078"/>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0524" b="-101973"/>
            </a:stretch>
          </a:blipFill>
        </p:spPr>
      </p:sp>
      <p:sp>
        <p:nvSpPr>
          <p:cNvPr id="7" name="TextBox 7"/>
          <p:cNvSpPr txBox="1"/>
          <p:nvPr/>
        </p:nvSpPr>
        <p:spPr>
          <a:xfrm>
            <a:off x="4559819" y="1357867"/>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rPr>
              <a:t>CONTENT</a:t>
            </a:r>
          </a:p>
        </p:txBody>
      </p:sp>
      <p:sp>
        <p:nvSpPr>
          <p:cNvPr id="8" name="TextBox 8"/>
          <p:cNvSpPr txBox="1"/>
          <p:nvPr/>
        </p:nvSpPr>
        <p:spPr>
          <a:xfrm>
            <a:off x="976132" y="502920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a:solidFill>
                  <a:srgbClr val="231F20"/>
                </a:solidFill>
                <a:latin typeface="Montserrat Classic Bold"/>
              </a:rPr>
              <a:t>01</a:t>
            </a:r>
          </a:p>
        </p:txBody>
      </p:sp>
      <p:sp>
        <p:nvSpPr>
          <p:cNvPr id="9" name="TextBox 9"/>
          <p:cNvSpPr txBox="1"/>
          <p:nvPr/>
        </p:nvSpPr>
        <p:spPr>
          <a:xfrm>
            <a:off x="829779" y="6142779"/>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Introduction</a:t>
            </a:r>
          </a:p>
        </p:txBody>
      </p:sp>
      <p:sp>
        <p:nvSpPr>
          <p:cNvPr id="10" name="TextBox 10"/>
          <p:cNvSpPr txBox="1"/>
          <p:nvPr/>
        </p:nvSpPr>
        <p:spPr>
          <a:xfrm>
            <a:off x="5172538" y="4956866"/>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02</a:t>
            </a:r>
          </a:p>
        </p:txBody>
      </p:sp>
      <p:sp>
        <p:nvSpPr>
          <p:cNvPr id="11" name="TextBox 11"/>
          <p:cNvSpPr txBox="1"/>
          <p:nvPr/>
        </p:nvSpPr>
        <p:spPr>
          <a:xfrm>
            <a:off x="4729938" y="5895129"/>
            <a:ext cx="2743420" cy="85669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Problem Statement</a:t>
            </a:r>
          </a:p>
        </p:txBody>
      </p:sp>
      <p:sp>
        <p:nvSpPr>
          <p:cNvPr id="12" name="TextBox 12"/>
          <p:cNvSpPr txBox="1"/>
          <p:nvPr/>
        </p:nvSpPr>
        <p:spPr>
          <a:xfrm>
            <a:off x="8627821" y="502920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03</a:t>
            </a:r>
          </a:p>
        </p:txBody>
      </p:sp>
      <p:sp>
        <p:nvSpPr>
          <p:cNvPr id="13" name="TextBox 13"/>
          <p:cNvSpPr txBox="1"/>
          <p:nvPr/>
        </p:nvSpPr>
        <p:spPr>
          <a:xfrm>
            <a:off x="8176270" y="6039870"/>
            <a:ext cx="2743420" cy="85669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Project Objective.</a:t>
            </a:r>
          </a:p>
        </p:txBody>
      </p:sp>
      <p:sp>
        <p:nvSpPr>
          <p:cNvPr id="14" name="TextBox 14"/>
          <p:cNvSpPr txBox="1"/>
          <p:nvPr/>
        </p:nvSpPr>
        <p:spPr>
          <a:xfrm>
            <a:off x="12072216" y="5103258"/>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04</a:t>
            </a:r>
          </a:p>
        </p:txBody>
      </p:sp>
      <p:sp>
        <p:nvSpPr>
          <p:cNvPr id="15" name="TextBox 15"/>
          <p:cNvSpPr txBox="1"/>
          <p:nvPr/>
        </p:nvSpPr>
        <p:spPr>
          <a:xfrm>
            <a:off x="11506846" y="6039870"/>
            <a:ext cx="2971060" cy="85669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Data Understanding</a:t>
            </a:r>
          </a:p>
        </p:txBody>
      </p:sp>
      <p:sp>
        <p:nvSpPr>
          <p:cNvPr id="16" name="TextBox 16"/>
          <p:cNvSpPr txBox="1"/>
          <p:nvPr/>
        </p:nvSpPr>
        <p:spPr>
          <a:xfrm>
            <a:off x="1028700" y="720831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05</a:t>
            </a:r>
          </a:p>
        </p:txBody>
      </p:sp>
      <p:sp>
        <p:nvSpPr>
          <p:cNvPr id="17" name="TextBox 17"/>
          <p:cNvSpPr txBox="1"/>
          <p:nvPr/>
        </p:nvSpPr>
        <p:spPr>
          <a:xfrm>
            <a:off x="829779" y="8218989"/>
            <a:ext cx="2743420" cy="85669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Data Modeling Results</a:t>
            </a:r>
          </a:p>
        </p:txBody>
      </p:sp>
      <p:sp>
        <p:nvSpPr>
          <p:cNvPr id="18" name="TextBox 18"/>
          <p:cNvSpPr txBox="1"/>
          <p:nvPr/>
        </p:nvSpPr>
        <p:spPr>
          <a:xfrm>
            <a:off x="5172538" y="720831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06</a:t>
            </a:r>
          </a:p>
        </p:txBody>
      </p:sp>
      <p:sp>
        <p:nvSpPr>
          <p:cNvPr id="19" name="TextBox 19"/>
          <p:cNvSpPr txBox="1"/>
          <p:nvPr/>
        </p:nvSpPr>
        <p:spPr>
          <a:xfrm>
            <a:off x="4242225" y="8218989"/>
            <a:ext cx="3718846"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Recommendations</a:t>
            </a:r>
          </a:p>
        </p:txBody>
      </p:sp>
      <p:sp>
        <p:nvSpPr>
          <p:cNvPr id="20" name="TextBox 20"/>
          <p:cNvSpPr txBox="1"/>
          <p:nvPr/>
        </p:nvSpPr>
        <p:spPr>
          <a:xfrm>
            <a:off x="8627821" y="720831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07</a:t>
            </a:r>
          </a:p>
        </p:txBody>
      </p:sp>
      <p:sp>
        <p:nvSpPr>
          <p:cNvPr id="21" name="TextBox 21"/>
          <p:cNvSpPr txBox="1"/>
          <p:nvPr/>
        </p:nvSpPr>
        <p:spPr>
          <a:xfrm>
            <a:off x="8176270" y="8218989"/>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sp>
      </p:grpSp>
      <p:grpSp>
        <p:nvGrpSpPr>
          <p:cNvPr id="7" name="Group 7"/>
          <p:cNvGrpSpPr/>
          <p:nvPr/>
        </p:nvGrpSpPr>
        <p:grpSpPr>
          <a:xfrm>
            <a:off x="176747" y="3369330"/>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569515" y="3768737"/>
            <a:ext cx="1043208" cy="1029931"/>
          </a:xfrm>
          <a:custGeom>
            <a:avLst/>
            <a:gdLst/>
            <a:ahLst/>
            <a:cxnLst/>
            <a:rect l="l" t="t" r="r" b="b"/>
            <a:pathLst>
              <a:path w="1043208" h="1029931">
                <a:moveTo>
                  <a:pt x="0" y="0"/>
                </a:moveTo>
                <a:lnTo>
                  <a:pt x="1043208" y="0"/>
                </a:lnTo>
                <a:lnTo>
                  <a:pt x="1043208" y="1029931"/>
                </a:lnTo>
                <a:lnTo>
                  <a:pt x="0" y="102993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11" name="Group 11"/>
          <p:cNvGrpSpPr/>
          <p:nvPr/>
        </p:nvGrpSpPr>
        <p:grpSpPr>
          <a:xfrm>
            <a:off x="-3950263" y="803081"/>
            <a:ext cx="15859325" cy="2258023"/>
            <a:chOff x="0" y="0"/>
            <a:chExt cx="1537211" cy="218865"/>
          </a:xfrm>
        </p:grpSpPr>
        <p:sp>
          <p:nvSpPr>
            <p:cNvPr id="12" name="Freeform 12"/>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13" name="TextBox 13"/>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TextBox 14"/>
          <p:cNvSpPr txBox="1"/>
          <p:nvPr/>
        </p:nvSpPr>
        <p:spPr>
          <a:xfrm>
            <a:off x="2305059" y="3453330"/>
            <a:ext cx="9862246" cy="3645411"/>
          </a:xfrm>
          <a:prstGeom prst="rect">
            <a:avLst/>
          </a:prstGeom>
        </p:spPr>
        <p:txBody>
          <a:bodyPr lIns="0" tIns="0" rIns="0" bIns="0" rtlCol="0" anchor="t">
            <a:spAutoFit/>
          </a:bodyPr>
          <a:lstStyle/>
          <a:p>
            <a:pPr marL="0" lvl="0" indent="0" algn="l">
              <a:lnSpc>
                <a:spcPts val="4185"/>
              </a:lnSpc>
              <a:spcBef>
                <a:spcPct val="0"/>
              </a:spcBef>
            </a:pPr>
            <a:r>
              <a:rPr lang="en-US" sz="3033" spc="297">
                <a:solidFill>
                  <a:srgbClr val="231F20"/>
                </a:solidFill>
                <a:latin typeface="Montserrat Light"/>
              </a:rPr>
              <a:t>The goal of this project is to provide valuable insights to a real estate agency, which aims to offer data-driven recommendations to homeowners regarding home renovations and their potential impact on the estimated value of their properties. </a:t>
            </a:r>
          </a:p>
        </p:txBody>
      </p:sp>
      <p:sp>
        <p:nvSpPr>
          <p:cNvPr id="15" name="TextBox 15"/>
          <p:cNvSpPr txBox="1"/>
          <p:nvPr/>
        </p:nvSpPr>
        <p:spPr>
          <a:xfrm>
            <a:off x="-195754" y="1180692"/>
            <a:ext cx="11545459" cy="1132046"/>
          </a:xfrm>
          <a:prstGeom prst="rect">
            <a:avLst/>
          </a:prstGeom>
        </p:spPr>
        <p:txBody>
          <a:bodyPr lIns="0" tIns="0" rIns="0" bIns="0" rtlCol="0" anchor="t">
            <a:spAutoFit/>
          </a:bodyPr>
          <a:lstStyle/>
          <a:p>
            <a:pPr marL="0" lvl="0" indent="0" algn="ctr">
              <a:lnSpc>
                <a:spcPts val="9286"/>
              </a:lnSpc>
              <a:spcBef>
                <a:spcPct val="0"/>
              </a:spcBef>
            </a:pPr>
            <a:r>
              <a:rPr lang="en-US" sz="6729" spc="53">
                <a:solidFill>
                  <a:srgbClr val="FFFFFF"/>
                </a:solidFill>
                <a:latin typeface="Archivo Black"/>
              </a:rPr>
              <a:t>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660625" y="4205302"/>
            <a:ext cx="736150" cy="636369"/>
            <a:chOff x="0" y="0"/>
            <a:chExt cx="193883" cy="167603"/>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id="8" name="TextBox 8"/>
            <p:cNvSpPr txBox="1"/>
            <p:nvPr/>
          </p:nvSpPr>
          <p:spPr>
            <a:xfrm>
              <a:off x="0" y="-66675"/>
              <a:ext cx="193883" cy="234278"/>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01</a:t>
              </a:r>
            </a:p>
          </p:txBody>
        </p:sp>
      </p:grpSp>
      <p:sp>
        <p:nvSpPr>
          <p:cNvPr id="9" name="TextBox 9"/>
          <p:cNvSpPr txBox="1"/>
          <p:nvPr/>
        </p:nvSpPr>
        <p:spPr>
          <a:xfrm>
            <a:off x="1819876" y="4167202"/>
            <a:ext cx="7324124" cy="1585484"/>
          </a:xfrm>
          <a:prstGeom prst="rect">
            <a:avLst/>
          </a:prstGeom>
        </p:spPr>
        <p:txBody>
          <a:bodyPr lIns="0" tIns="0" rIns="0" bIns="0" rtlCol="0" anchor="t">
            <a:spAutoFit/>
          </a:bodyPr>
          <a:lstStyle/>
          <a:p>
            <a:pPr marL="0" lvl="0" indent="0" algn="l">
              <a:lnSpc>
                <a:spcPts val="3188"/>
              </a:lnSpc>
              <a:spcBef>
                <a:spcPct val="0"/>
              </a:spcBef>
            </a:pPr>
            <a:r>
              <a:rPr lang="en-US" sz="2310" spc="226">
                <a:solidFill>
                  <a:srgbClr val="231F20"/>
                </a:solidFill>
                <a:latin typeface="Montserrat Light"/>
              </a:rPr>
              <a:t>Utilize multiple linear regression modeling to analyze the King County House Sales dataset and identify key factors influencing home prices.</a:t>
            </a:r>
          </a:p>
        </p:txBody>
      </p:sp>
      <p:grpSp>
        <p:nvGrpSpPr>
          <p:cNvPr id="10" name="Group 10"/>
          <p:cNvGrpSpPr/>
          <p:nvPr/>
        </p:nvGrpSpPr>
        <p:grpSpPr>
          <a:xfrm>
            <a:off x="12573606" y="3743682"/>
            <a:ext cx="3314591" cy="3314591"/>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2" name="Group 12"/>
          <p:cNvGrpSpPr/>
          <p:nvPr/>
        </p:nvGrpSpPr>
        <p:grpSpPr>
          <a:xfrm>
            <a:off x="9981212" y="3767100"/>
            <a:ext cx="3314591" cy="3326378"/>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4" name="Group 14"/>
          <p:cNvGrpSpPr/>
          <p:nvPr/>
        </p:nvGrpSpPr>
        <p:grpSpPr>
          <a:xfrm>
            <a:off x="12548713" y="6337440"/>
            <a:ext cx="3314591" cy="3315573"/>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6" name="Group 16"/>
          <p:cNvGrpSpPr/>
          <p:nvPr/>
        </p:nvGrpSpPr>
        <p:grpSpPr>
          <a:xfrm>
            <a:off x="10878301" y="4617656"/>
            <a:ext cx="1520413" cy="15204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13469664" y="7244657"/>
            <a:ext cx="1522475" cy="1522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13447581" y="4617656"/>
            <a:ext cx="1566642" cy="1566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5" name="Freeform 25"/>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6" name="Freeform 26"/>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7" name="TextBox 27"/>
          <p:cNvSpPr txBox="1"/>
          <p:nvPr/>
        </p:nvSpPr>
        <p:spPr>
          <a:xfrm>
            <a:off x="1663813" y="1725604"/>
            <a:ext cx="9308329" cy="812989"/>
          </a:xfrm>
          <a:prstGeom prst="rect">
            <a:avLst/>
          </a:prstGeom>
        </p:spPr>
        <p:txBody>
          <a:bodyPr lIns="0" tIns="0" rIns="0" bIns="0" rtlCol="0" anchor="t">
            <a:spAutoFit/>
          </a:bodyPr>
          <a:lstStyle/>
          <a:p>
            <a:pPr marL="0" lvl="0" indent="0" algn="ctr">
              <a:lnSpc>
                <a:spcPts val="6548"/>
              </a:lnSpc>
              <a:spcBef>
                <a:spcPct val="0"/>
              </a:spcBef>
            </a:pPr>
            <a:r>
              <a:rPr lang="en-US" sz="4745" u="none" strike="noStrike" spc="37">
                <a:solidFill>
                  <a:srgbClr val="FFFFFF"/>
                </a:solidFill>
                <a:latin typeface="Archivo Black"/>
              </a:rPr>
              <a:t> OBJECTIVES.</a:t>
            </a: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1" name="Group 31"/>
          <p:cNvGrpSpPr/>
          <p:nvPr/>
        </p:nvGrpSpPr>
        <p:grpSpPr>
          <a:xfrm>
            <a:off x="660625" y="6337440"/>
            <a:ext cx="736150" cy="662821"/>
            <a:chOff x="0" y="0"/>
            <a:chExt cx="193883" cy="174570"/>
          </a:xfrm>
        </p:grpSpPr>
        <p:sp>
          <p:nvSpPr>
            <p:cNvPr id="32" name="Freeform 32"/>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33" name="TextBox 33"/>
            <p:cNvSpPr txBox="1"/>
            <p:nvPr/>
          </p:nvSpPr>
          <p:spPr>
            <a:xfrm>
              <a:off x="0" y="-66675"/>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02</a:t>
              </a:r>
            </a:p>
          </p:txBody>
        </p:sp>
      </p:grpSp>
      <p:sp>
        <p:nvSpPr>
          <p:cNvPr id="34" name="TextBox 34"/>
          <p:cNvSpPr txBox="1"/>
          <p:nvPr/>
        </p:nvSpPr>
        <p:spPr>
          <a:xfrm>
            <a:off x="1819876" y="6299340"/>
            <a:ext cx="7143898" cy="1855457"/>
          </a:xfrm>
          <a:prstGeom prst="rect">
            <a:avLst/>
          </a:prstGeom>
        </p:spPr>
        <p:txBody>
          <a:bodyPr lIns="0" tIns="0" rIns="0" bIns="0" rtlCol="0" anchor="t">
            <a:spAutoFit/>
          </a:bodyPr>
          <a:lstStyle/>
          <a:p>
            <a:pPr marL="0" lvl="0" indent="0" algn="l">
              <a:lnSpc>
                <a:spcPts val="2975"/>
              </a:lnSpc>
              <a:spcBef>
                <a:spcPct val="0"/>
              </a:spcBef>
            </a:pPr>
            <a:r>
              <a:rPr lang="en-US" sz="2156" spc="211">
                <a:solidFill>
                  <a:srgbClr val="231F20"/>
                </a:solidFill>
                <a:latin typeface="Montserrat Light"/>
              </a:rPr>
              <a:t>Offer personalized recommendations to homeowners regarding the types of renovations or improvements that could potentially increase the estimated value of their homes.</a:t>
            </a:r>
          </a:p>
        </p:txBody>
      </p:sp>
      <p:grpSp>
        <p:nvGrpSpPr>
          <p:cNvPr id="35" name="Group 35"/>
          <p:cNvGrpSpPr/>
          <p:nvPr/>
        </p:nvGrpSpPr>
        <p:grpSpPr>
          <a:xfrm>
            <a:off x="12085550" y="-131220"/>
            <a:ext cx="9534019" cy="1112295"/>
            <a:chOff x="0" y="0"/>
            <a:chExt cx="1876002" cy="218865"/>
          </a:xfrm>
        </p:grpSpPr>
        <p:sp>
          <p:nvSpPr>
            <p:cNvPr id="36" name="Freeform 36"/>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37" name="TextBox 37"/>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8" name="AutoShape 38"/>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39" name="Freeform 39"/>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02020">
                <a:alpha val="72000"/>
              </a:srgbClr>
            </a:gs>
            <a:gs pos="33333">
              <a:srgbClr val="B4B4B4">
                <a:alpha val="82500"/>
              </a:srgbClr>
            </a:gs>
            <a:gs pos="66667">
              <a:srgbClr val="EEEEEE">
                <a:alpha val="70500"/>
              </a:srgbClr>
            </a:gs>
            <a:gs pos="100000">
              <a:srgbClr val="FBFBFB">
                <a:alpha val="22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551739" y="9002213"/>
            <a:ext cx="17485632" cy="1563793"/>
            <a:chOff x="0" y="0"/>
            <a:chExt cx="5968466" cy="533778"/>
          </a:xfrm>
        </p:grpSpPr>
        <p:sp>
          <p:nvSpPr>
            <p:cNvPr id="3" name="Freeform 3"/>
            <p:cNvSpPr/>
            <p:nvPr/>
          </p:nvSpPr>
          <p:spPr>
            <a:xfrm>
              <a:off x="0" y="0"/>
              <a:ext cx="5968466" cy="533778"/>
            </a:xfrm>
            <a:custGeom>
              <a:avLst/>
              <a:gdLst/>
              <a:ahLst/>
              <a:cxnLst/>
              <a:rect l="l" t="t" r="r" b="b"/>
              <a:pathLst>
                <a:path w="5968466" h="533778">
                  <a:moveTo>
                    <a:pt x="4870" y="0"/>
                  </a:moveTo>
                  <a:lnTo>
                    <a:pt x="5963596" y="0"/>
                  </a:lnTo>
                  <a:cubicBezTo>
                    <a:pt x="5966286" y="0"/>
                    <a:pt x="5968466" y="2181"/>
                    <a:pt x="5968466" y="4870"/>
                  </a:cubicBezTo>
                  <a:lnTo>
                    <a:pt x="5968466" y="528908"/>
                  </a:lnTo>
                  <a:cubicBezTo>
                    <a:pt x="5968466" y="531597"/>
                    <a:pt x="5966286" y="533778"/>
                    <a:pt x="5963596" y="533778"/>
                  </a:cubicBezTo>
                  <a:lnTo>
                    <a:pt x="4870" y="533778"/>
                  </a:lnTo>
                  <a:cubicBezTo>
                    <a:pt x="2181" y="533778"/>
                    <a:pt x="0" y="531597"/>
                    <a:pt x="0" y="528908"/>
                  </a:cubicBezTo>
                  <a:lnTo>
                    <a:pt x="0" y="4870"/>
                  </a:lnTo>
                  <a:cubicBezTo>
                    <a:pt x="0" y="2181"/>
                    <a:pt x="2181" y="0"/>
                    <a:pt x="4870" y="0"/>
                  </a:cubicBezTo>
                  <a:close/>
                </a:path>
              </a:pathLst>
            </a:custGeom>
            <a:solidFill>
              <a:srgbClr val="999999"/>
            </a:solidFill>
          </p:spPr>
        </p:sp>
        <p:sp>
          <p:nvSpPr>
            <p:cNvPr id="4" name="TextBox 4"/>
            <p:cNvSpPr txBox="1"/>
            <p:nvPr/>
          </p:nvSpPr>
          <p:spPr>
            <a:xfrm>
              <a:off x="0" y="-19050"/>
              <a:ext cx="5968466" cy="552828"/>
            </a:xfrm>
            <a:prstGeom prst="rect">
              <a:avLst/>
            </a:prstGeom>
          </p:spPr>
          <p:txBody>
            <a:bodyPr lIns="50800" tIns="50800" rIns="50800" bIns="50800" rtlCol="0" anchor="ctr"/>
            <a:lstStyle/>
            <a:p>
              <a:pPr algn="ctr">
                <a:lnSpc>
                  <a:spcPts val="2859"/>
                </a:lnSpc>
              </a:pPr>
              <a:r>
                <a:rPr lang="en-US" sz="2199">
                  <a:solidFill>
                    <a:srgbClr val="000000"/>
                  </a:solidFill>
                  <a:latin typeface="Open Sauce Bold"/>
                </a:rPr>
                <a:t>This project uses the King County House Sales dataset</a:t>
              </a:r>
            </a:p>
          </p:txBody>
        </p:sp>
      </p:grpSp>
      <p:sp>
        <p:nvSpPr>
          <p:cNvPr id="5" name="Freeform 5"/>
          <p:cNvSpPr/>
          <p:nvPr/>
        </p:nvSpPr>
        <p:spPr>
          <a:xfrm>
            <a:off x="2146031" y="1100229"/>
            <a:ext cx="13995938" cy="8086542"/>
          </a:xfrm>
          <a:custGeom>
            <a:avLst/>
            <a:gdLst/>
            <a:ahLst/>
            <a:cxnLst/>
            <a:rect l="l" t="t" r="r" b="b"/>
            <a:pathLst>
              <a:path w="13995938" h="8086542">
                <a:moveTo>
                  <a:pt x="0" y="0"/>
                </a:moveTo>
                <a:lnTo>
                  <a:pt x="13995938" y="0"/>
                </a:lnTo>
                <a:lnTo>
                  <a:pt x="13995938" y="8086542"/>
                </a:lnTo>
                <a:lnTo>
                  <a:pt x="0" y="8086542"/>
                </a:lnTo>
                <a:lnTo>
                  <a:pt x="0" y="0"/>
                </a:lnTo>
                <a:close/>
              </a:path>
            </a:pathLst>
          </a:custGeom>
          <a:blipFill>
            <a:blip r:embed="rId2"/>
            <a:stretch>
              <a:fillRect/>
            </a:stretch>
          </a:blipFill>
        </p:spPr>
      </p:sp>
      <p:sp>
        <p:nvSpPr>
          <p:cNvPr id="6" name="TextBox 6"/>
          <p:cNvSpPr txBox="1"/>
          <p:nvPr/>
        </p:nvSpPr>
        <p:spPr>
          <a:xfrm>
            <a:off x="4210447" y="180023"/>
            <a:ext cx="8997933" cy="848677"/>
          </a:xfrm>
          <a:prstGeom prst="rect">
            <a:avLst/>
          </a:prstGeom>
        </p:spPr>
        <p:txBody>
          <a:bodyPr lIns="0" tIns="0" rIns="0" bIns="0" rtlCol="0" anchor="t">
            <a:spAutoFit/>
          </a:bodyPr>
          <a:lstStyle/>
          <a:p>
            <a:pPr marL="0" lvl="0" indent="0" algn="ctr">
              <a:lnSpc>
                <a:spcPts val="6842"/>
              </a:lnSpc>
              <a:spcBef>
                <a:spcPct val="0"/>
              </a:spcBef>
            </a:pPr>
            <a:r>
              <a:rPr lang="en-US" sz="4958" spc="173">
                <a:solidFill>
                  <a:srgbClr val="010101"/>
                </a:solidFill>
                <a:latin typeface="Archivo Black"/>
              </a:rPr>
              <a:t>OUR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sp>
      <p:grpSp>
        <p:nvGrpSpPr>
          <p:cNvPr id="4" name="Group 4"/>
          <p:cNvGrpSpPr>
            <a:grpSpLocks noChangeAspect="1"/>
          </p:cNvGrpSpPr>
          <p:nvPr/>
        </p:nvGrpSpPr>
        <p:grpSpPr>
          <a:xfrm>
            <a:off x="8596029" y="0"/>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9259" b="-9259"/>
              </a:stretch>
            </a:blipFill>
          </p:spPr>
        </p:sp>
      </p:grpSp>
      <p:grpSp>
        <p:nvGrpSpPr>
          <p:cNvPr id="7" name="Group 7"/>
          <p:cNvGrpSpPr/>
          <p:nvPr/>
        </p:nvGrpSpPr>
        <p:grpSpPr>
          <a:xfrm>
            <a:off x="11965589" y="5696363"/>
            <a:ext cx="6331281" cy="1563793"/>
            <a:chOff x="0" y="0"/>
            <a:chExt cx="2161091" cy="533778"/>
          </a:xfrm>
        </p:grpSpPr>
        <p:sp>
          <p:nvSpPr>
            <p:cNvPr id="8" name="Freeform 8"/>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FFFBFB"/>
            </a:solidFill>
          </p:spPr>
        </p:sp>
        <p:sp>
          <p:nvSpPr>
            <p:cNvPr id="9" name="TextBox 9"/>
            <p:cNvSpPr txBox="1"/>
            <p:nvPr/>
          </p:nvSpPr>
          <p:spPr>
            <a:xfrm>
              <a:off x="0" y="-19050"/>
              <a:ext cx="2161091" cy="552828"/>
            </a:xfrm>
            <a:prstGeom prst="rect">
              <a:avLst/>
            </a:prstGeom>
          </p:spPr>
          <p:txBody>
            <a:bodyPr lIns="50800" tIns="50800" rIns="50800" bIns="50800" rtlCol="0" anchor="ctr"/>
            <a:lstStyle/>
            <a:p>
              <a:pPr algn="ctr">
                <a:lnSpc>
                  <a:spcPts val="2859"/>
                </a:lnSpc>
              </a:pPr>
              <a:r>
                <a:rPr lang="en-US" sz="2199">
                  <a:solidFill>
                    <a:srgbClr val="000000"/>
                  </a:solidFill>
                  <a:latin typeface="Open Sauce"/>
                </a:rPr>
                <a:t>Based on our data and the Histogram above, House Prices are positively skewed, meaning that: Mode &lt; Median &lt; Mean</a:t>
              </a:r>
            </a:p>
          </p:txBody>
        </p:sp>
      </p:grpSp>
      <p:sp>
        <p:nvSpPr>
          <p:cNvPr id="10" name="Freeform 10"/>
          <p:cNvSpPr/>
          <p:nvPr/>
        </p:nvSpPr>
        <p:spPr>
          <a:xfrm>
            <a:off x="1428600" y="2267368"/>
            <a:ext cx="10536989" cy="6990932"/>
          </a:xfrm>
          <a:custGeom>
            <a:avLst/>
            <a:gdLst/>
            <a:ahLst/>
            <a:cxnLst/>
            <a:rect l="l" t="t" r="r" b="b"/>
            <a:pathLst>
              <a:path w="10536989" h="6990932">
                <a:moveTo>
                  <a:pt x="0" y="0"/>
                </a:moveTo>
                <a:lnTo>
                  <a:pt x="10536989" y="0"/>
                </a:lnTo>
                <a:lnTo>
                  <a:pt x="10536989" y="6990932"/>
                </a:lnTo>
                <a:lnTo>
                  <a:pt x="0" y="6990932"/>
                </a:lnTo>
                <a:lnTo>
                  <a:pt x="0" y="0"/>
                </a:lnTo>
                <a:close/>
              </a:path>
            </a:pathLst>
          </a:custGeom>
          <a:blipFill>
            <a:blip r:embed="rId5"/>
            <a:stretch>
              <a:fillRect l="-1299" r="-8328"/>
            </a:stretch>
          </a:blipFill>
        </p:spPr>
      </p:sp>
      <p:sp>
        <p:nvSpPr>
          <p:cNvPr id="11" name="TextBox 11"/>
          <p:cNvSpPr txBox="1"/>
          <p:nvPr/>
        </p:nvSpPr>
        <p:spPr>
          <a:xfrm>
            <a:off x="458963" y="556900"/>
            <a:ext cx="8997933" cy="848349"/>
          </a:xfrm>
          <a:prstGeom prst="rect">
            <a:avLst/>
          </a:prstGeom>
        </p:spPr>
        <p:txBody>
          <a:bodyPr lIns="0" tIns="0" rIns="0" bIns="0" rtlCol="0" anchor="t">
            <a:spAutoFit/>
          </a:bodyPr>
          <a:lstStyle/>
          <a:p>
            <a:pPr marL="0" lvl="0" indent="0">
              <a:lnSpc>
                <a:spcPts val="6842"/>
              </a:lnSpc>
              <a:spcBef>
                <a:spcPct val="0"/>
              </a:spcBef>
            </a:pPr>
            <a:r>
              <a:rPr lang="en-US" sz="4958" spc="173">
                <a:solidFill>
                  <a:srgbClr val="010101"/>
                </a:solidFill>
                <a:latin typeface="Archivo Black"/>
              </a:rPr>
              <a:t>DATA UNDERSTANDING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1028700" y="1275449"/>
            <a:ext cx="9464167" cy="7659330"/>
          </a:xfrm>
          <a:custGeom>
            <a:avLst/>
            <a:gdLst/>
            <a:ahLst/>
            <a:cxnLst/>
            <a:rect l="l" t="t" r="r" b="b"/>
            <a:pathLst>
              <a:path w="9464167" h="7659330">
                <a:moveTo>
                  <a:pt x="0" y="0"/>
                </a:moveTo>
                <a:lnTo>
                  <a:pt x="9464167" y="0"/>
                </a:lnTo>
                <a:lnTo>
                  <a:pt x="9464167" y="7659331"/>
                </a:lnTo>
                <a:lnTo>
                  <a:pt x="0" y="7659331"/>
                </a:lnTo>
                <a:lnTo>
                  <a:pt x="0" y="0"/>
                </a:lnTo>
                <a:close/>
              </a:path>
            </a:pathLst>
          </a:custGeom>
          <a:blipFill>
            <a:blip r:embed="rId3"/>
            <a:stretch>
              <a:fillRect/>
            </a:stretch>
          </a:blipFill>
        </p:spPr>
      </p:sp>
      <p:grpSp>
        <p:nvGrpSpPr>
          <p:cNvPr id="4" name="Group 4"/>
          <p:cNvGrpSpPr/>
          <p:nvPr/>
        </p:nvGrpSpPr>
        <p:grpSpPr>
          <a:xfrm>
            <a:off x="11318111" y="2167985"/>
            <a:ext cx="6331281" cy="5206027"/>
            <a:chOff x="0" y="0"/>
            <a:chExt cx="2161091" cy="1777002"/>
          </a:xfrm>
        </p:grpSpPr>
        <p:sp>
          <p:nvSpPr>
            <p:cNvPr id="5" name="Freeform 5"/>
            <p:cNvSpPr/>
            <p:nvPr/>
          </p:nvSpPr>
          <p:spPr>
            <a:xfrm>
              <a:off x="0" y="0"/>
              <a:ext cx="2161091" cy="1777002"/>
            </a:xfrm>
            <a:custGeom>
              <a:avLst/>
              <a:gdLst/>
              <a:ahLst/>
              <a:cxnLst/>
              <a:rect l="l" t="t" r="r" b="b"/>
              <a:pathLst>
                <a:path w="2161091" h="1777002">
                  <a:moveTo>
                    <a:pt x="13451" y="0"/>
                  </a:moveTo>
                  <a:lnTo>
                    <a:pt x="2147640" y="0"/>
                  </a:lnTo>
                  <a:cubicBezTo>
                    <a:pt x="2151207" y="0"/>
                    <a:pt x="2154629" y="1417"/>
                    <a:pt x="2157151" y="3940"/>
                  </a:cubicBezTo>
                  <a:cubicBezTo>
                    <a:pt x="2159674" y="6462"/>
                    <a:pt x="2161091" y="9883"/>
                    <a:pt x="2161091" y="13451"/>
                  </a:cubicBezTo>
                  <a:lnTo>
                    <a:pt x="2161091" y="1763551"/>
                  </a:lnTo>
                  <a:cubicBezTo>
                    <a:pt x="2161091" y="1770979"/>
                    <a:pt x="2155069" y="1777002"/>
                    <a:pt x="2147640" y="1777002"/>
                  </a:cubicBezTo>
                  <a:lnTo>
                    <a:pt x="13451" y="1777002"/>
                  </a:lnTo>
                  <a:cubicBezTo>
                    <a:pt x="6022" y="1777002"/>
                    <a:pt x="0" y="1770979"/>
                    <a:pt x="0" y="1763551"/>
                  </a:cubicBezTo>
                  <a:lnTo>
                    <a:pt x="0" y="13451"/>
                  </a:lnTo>
                  <a:cubicBezTo>
                    <a:pt x="0" y="6022"/>
                    <a:pt x="6022" y="0"/>
                    <a:pt x="13451" y="0"/>
                  </a:cubicBezTo>
                  <a:close/>
                </a:path>
              </a:pathLst>
            </a:custGeom>
            <a:solidFill>
              <a:srgbClr val="131211"/>
            </a:solidFill>
          </p:spPr>
        </p:sp>
        <p:sp>
          <p:nvSpPr>
            <p:cNvPr id="6" name="TextBox 6"/>
            <p:cNvSpPr txBox="1"/>
            <p:nvPr/>
          </p:nvSpPr>
          <p:spPr>
            <a:xfrm>
              <a:off x="0" y="-19050"/>
              <a:ext cx="2161091" cy="1796052"/>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11811519" y="2678832"/>
            <a:ext cx="5344466" cy="3609337"/>
          </a:xfrm>
          <a:prstGeom prst="rect">
            <a:avLst/>
          </a:prstGeom>
        </p:spPr>
        <p:txBody>
          <a:bodyPr lIns="0" tIns="0" rIns="0" bIns="0" rtlCol="0" anchor="t">
            <a:spAutoFit/>
          </a:bodyPr>
          <a:lstStyle/>
          <a:p>
            <a:pPr>
              <a:lnSpc>
                <a:spcPts val="2913"/>
              </a:lnSpc>
            </a:pPr>
            <a:r>
              <a:rPr lang="en-US" sz="2111" spc="206">
                <a:solidFill>
                  <a:srgbClr val="F2F4F5"/>
                </a:solidFill>
                <a:latin typeface="Montserrat Light"/>
              </a:rPr>
              <a:t>Based on the correlation matrix, it can be observed that the Square footage of living space other than the basement has the highest positive correlation to the price of 0.70.Which is a strong correlation.</a:t>
            </a:r>
          </a:p>
          <a:p>
            <a:pPr>
              <a:lnSpc>
                <a:spcPts val="2913"/>
              </a:lnSpc>
            </a:pPr>
            <a:endParaRPr lang="en-US" sz="2111" spc="206">
              <a:solidFill>
                <a:srgbClr val="F2F4F5"/>
              </a:solidFill>
              <a:latin typeface="Montserrat Light"/>
            </a:endParaRPr>
          </a:p>
          <a:p>
            <a:pPr>
              <a:lnSpc>
                <a:spcPts val="2913"/>
              </a:lnSpc>
            </a:pPr>
            <a:r>
              <a:rPr lang="en-US" sz="2111" spc="206">
                <a:solidFill>
                  <a:srgbClr val="F2F4F5"/>
                </a:solidFill>
                <a:latin typeface="Montserrat Light"/>
              </a:rPr>
              <a:t>Additionally, the yr_build variable had the least correlation of 0.054</a:t>
            </a:r>
          </a:p>
        </p:txBody>
      </p:sp>
      <p:sp>
        <p:nvSpPr>
          <p:cNvPr id="8" name="TextBox 8"/>
          <p:cNvSpPr txBox="1"/>
          <p:nvPr/>
        </p:nvSpPr>
        <p:spPr>
          <a:xfrm>
            <a:off x="562436" y="142585"/>
            <a:ext cx="10169782" cy="755518"/>
          </a:xfrm>
          <a:prstGeom prst="rect">
            <a:avLst/>
          </a:prstGeom>
        </p:spPr>
        <p:txBody>
          <a:bodyPr lIns="0" tIns="0" rIns="0" bIns="0" rtlCol="0" anchor="t">
            <a:spAutoFit/>
          </a:bodyPr>
          <a:lstStyle/>
          <a:p>
            <a:pPr marL="0" lvl="0" indent="0">
              <a:lnSpc>
                <a:spcPts val="6172"/>
              </a:lnSpc>
              <a:spcBef>
                <a:spcPct val="0"/>
              </a:spcBef>
            </a:pPr>
            <a:r>
              <a:rPr lang="en-US" sz="4472" spc="156">
                <a:solidFill>
                  <a:srgbClr val="010101"/>
                </a:solidFill>
                <a:latin typeface="Archivo Black"/>
              </a:rPr>
              <a:t>CORRELATION MATRIX.</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1318111" y="2041782"/>
            <a:ext cx="6331281" cy="5206027"/>
            <a:chOff x="0" y="0"/>
            <a:chExt cx="2161091" cy="1777002"/>
          </a:xfrm>
        </p:grpSpPr>
        <p:sp>
          <p:nvSpPr>
            <p:cNvPr id="4" name="Freeform 4"/>
            <p:cNvSpPr/>
            <p:nvPr/>
          </p:nvSpPr>
          <p:spPr>
            <a:xfrm>
              <a:off x="0" y="0"/>
              <a:ext cx="2161091" cy="1777002"/>
            </a:xfrm>
            <a:custGeom>
              <a:avLst/>
              <a:gdLst/>
              <a:ahLst/>
              <a:cxnLst/>
              <a:rect l="l" t="t" r="r" b="b"/>
              <a:pathLst>
                <a:path w="2161091" h="1777002">
                  <a:moveTo>
                    <a:pt x="13451" y="0"/>
                  </a:moveTo>
                  <a:lnTo>
                    <a:pt x="2147640" y="0"/>
                  </a:lnTo>
                  <a:cubicBezTo>
                    <a:pt x="2151207" y="0"/>
                    <a:pt x="2154629" y="1417"/>
                    <a:pt x="2157151" y="3940"/>
                  </a:cubicBezTo>
                  <a:cubicBezTo>
                    <a:pt x="2159674" y="6462"/>
                    <a:pt x="2161091" y="9883"/>
                    <a:pt x="2161091" y="13451"/>
                  </a:cubicBezTo>
                  <a:lnTo>
                    <a:pt x="2161091" y="1763551"/>
                  </a:lnTo>
                  <a:cubicBezTo>
                    <a:pt x="2161091" y="1770979"/>
                    <a:pt x="2155069" y="1777002"/>
                    <a:pt x="2147640" y="1777002"/>
                  </a:cubicBezTo>
                  <a:lnTo>
                    <a:pt x="13451" y="1777002"/>
                  </a:lnTo>
                  <a:cubicBezTo>
                    <a:pt x="6022" y="1777002"/>
                    <a:pt x="0" y="1770979"/>
                    <a:pt x="0" y="1763551"/>
                  </a:cubicBezTo>
                  <a:lnTo>
                    <a:pt x="0" y="13451"/>
                  </a:lnTo>
                  <a:cubicBezTo>
                    <a:pt x="0" y="6022"/>
                    <a:pt x="6022" y="0"/>
                    <a:pt x="13451" y="0"/>
                  </a:cubicBezTo>
                  <a:close/>
                </a:path>
              </a:pathLst>
            </a:custGeom>
            <a:solidFill>
              <a:srgbClr val="131211"/>
            </a:solidFill>
          </p:spPr>
        </p:sp>
        <p:sp>
          <p:nvSpPr>
            <p:cNvPr id="5" name="TextBox 5"/>
            <p:cNvSpPr txBox="1"/>
            <p:nvPr/>
          </p:nvSpPr>
          <p:spPr>
            <a:xfrm>
              <a:off x="0" y="-19050"/>
              <a:ext cx="2161091" cy="1796052"/>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802294" y="1462846"/>
            <a:ext cx="9929924" cy="7795454"/>
          </a:xfrm>
          <a:custGeom>
            <a:avLst/>
            <a:gdLst/>
            <a:ahLst/>
            <a:cxnLst/>
            <a:rect l="l" t="t" r="r" b="b"/>
            <a:pathLst>
              <a:path w="9929924" h="7795454">
                <a:moveTo>
                  <a:pt x="0" y="0"/>
                </a:moveTo>
                <a:lnTo>
                  <a:pt x="9929924" y="0"/>
                </a:lnTo>
                <a:lnTo>
                  <a:pt x="9929924" y="7795454"/>
                </a:lnTo>
                <a:lnTo>
                  <a:pt x="0" y="7795454"/>
                </a:lnTo>
                <a:lnTo>
                  <a:pt x="0" y="0"/>
                </a:lnTo>
                <a:close/>
              </a:path>
            </a:pathLst>
          </a:custGeom>
          <a:blipFill>
            <a:blip r:embed="rId3"/>
            <a:stretch>
              <a:fillRect/>
            </a:stretch>
          </a:blipFill>
        </p:spPr>
      </p:sp>
      <p:sp>
        <p:nvSpPr>
          <p:cNvPr id="7" name="TextBox 7"/>
          <p:cNvSpPr txBox="1"/>
          <p:nvPr/>
        </p:nvSpPr>
        <p:spPr>
          <a:xfrm>
            <a:off x="11811519" y="2678832"/>
            <a:ext cx="5344466" cy="3585715"/>
          </a:xfrm>
          <a:prstGeom prst="rect">
            <a:avLst/>
          </a:prstGeom>
        </p:spPr>
        <p:txBody>
          <a:bodyPr lIns="0" tIns="0" rIns="0" bIns="0" rtlCol="0" anchor="t">
            <a:spAutoFit/>
          </a:bodyPr>
          <a:lstStyle/>
          <a:p>
            <a:pPr>
              <a:lnSpc>
                <a:spcPts val="3189"/>
              </a:lnSpc>
            </a:pPr>
            <a:r>
              <a:rPr lang="en-US" sz="2311" spc="226">
                <a:solidFill>
                  <a:srgbClr val="F2F4F5"/>
                </a:solidFill>
                <a:latin typeface="Montserrat Light"/>
              </a:rPr>
              <a:t>From the Box plot above, we can observe that the price of a house tends to be higher when the house has a waterfront.</a:t>
            </a:r>
          </a:p>
          <a:p>
            <a:pPr>
              <a:lnSpc>
                <a:spcPts val="3189"/>
              </a:lnSpc>
            </a:pPr>
            <a:endParaRPr lang="en-US" sz="2311" spc="226">
              <a:solidFill>
                <a:srgbClr val="F2F4F5"/>
              </a:solidFill>
              <a:latin typeface="Montserrat Light"/>
            </a:endParaRPr>
          </a:p>
          <a:p>
            <a:pPr>
              <a:lnSpc>
                <a:spcPts val="3189"/>
              </a:lnSpc>
            </a:pPr>
            <a:r>
              <a:rPr lang="en-US" sz="2311" spc="226">
                <a:solidFill>
                  <a:srgbClr val="F2F4F5"/>
                </a:solidFill>
                <a:latin typeface="Montserrat Light"/>
              </a:rPr>
              <a:t>Additionally, houses that do not have a waterfront tend to have more outliers than those with waterfronts</a:t>
            </a:r>
          </a:p>
        </p:txBody>
      </p:sp>
      <p:sp>
        <p:nvSpPr>
          <p:cNvPr id="8" name="TextBox 8"/>
          <p:cNvSpPr txBox="1"/>
          <p:nvPr/>
        </p:nvSpPr>
        <p:spPr>
          <a:xfrm>
            <a:off x="562436" y="142585"/>
            <a:ext cx="10169782" cy="755518"/>
          </a:xfrm>
          <a:prstGeom prst="rect">
            <a:avLst/>
          </a:prstGeom>
        </p:spPr>
        <p:txBody>
          <a:bodyPr lIns="0" tIns="0" rIns="0" bIns="0" rtlCol="0" anchor="t">
            <a:spAutoFit/>
          </a:bodyPr>
          <a:lstStyle/>
          <a:p>
            <a:pPr marL="0" lvl="0" indent="0">
              <a:lnSpc>
                <a:spcPts val="6172"/>
              </a:lnSpc>
              <a:spcBef>
                <a:spcPct val="0"/>
              </a:spcBef>
            </a:pPr>
            <a:r>
              <a:rPr lang="en-US" sz="4472" spc="156">
                <a:solidFill>
                  <a:srgbClr val="010101"/>
                </a:solidFill>
                <a:latin typeface="Archivo Black"/>
              </a:rPr>
              <a:t>PRICE VS WATERFRONT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1318111" y="2167985"/>
            <a:ext cx="6331281" cy="5206027"/>
            <a:chOff x="0" y="0"/>
            <a:chExt cx="2161091" cy="1777002"/>
          </a:xfrm>
        </p:grpSpPr>
        <p:sp>
          <p:nvSpPr>
            <p:cNvPr id="4" name="Freeform 4"/>
            <p:cNvSpPr/>
            <p:nvPr/>
          </p:nvSpPr>
          <p:spPr>
            <a:xfrm>
              <a:off x="0" y="0"/>
              <a:ext cx="2161091" cy="1777002"/>
            </a:xfrm>
            <a:custGeom>
              <a:avLst/>
              <a:gdLst/>
              <a:ahLst/>
              <a:cxnLst/>
              <a:rect l="l" t="t" r="r" b="b"/>
              <a:pathLst>
                <a:path w="2161091" h="1777002">
                  <a:moveTo>
                    <a:pt x="13451" y="0"/>
                  </a:moveTo>
                  <a:lnTo>
                    <a:pt x="2147640" y="0"/>
                  </a:lnTo>
                  <a:cubicBezTo>
                    <a:pt x="2151207" y="0"/>
                    <a:pt x="2154629" y="1417"/>
                    <a:pt x="2157151" y="3940"/>
                  </a:cubicBezTo>
                  <a:cubicBezTo>
                    <a:pt x="2159674" y="6462"/>
                    <a:pt x="2161091" y="9883"/>
                    <a:pt x="2161091" y="13451"/>
                  </a:cubicBezTo>
                  <a:lnTo>
                    <a:pt x="2161091" y="1763551"/>
                  </a:lnTo>
                  <a:cubicBezTo>
                    <a:pt x="2161091" y="1770979"/>
                    <a:pt x="2155069" y="1777002"/>
                    <a:pt x="2147640" y="1777002"/>
                  </a:cubicBezTo>
                  <a:lnTo>
                    <a:pt x="13451" y="1777002"/>
                  </a:lnTo>
                  <a:cubicBezTo>
                    <a:pt x="6022" y="1777002"/>
                    <a:pt x="0" y="1770979"/>
                    <a:pt x="0" y="1763551"/>
                  </a:cubicBezTo>
                  <a:lnTo>
                    <a:pt x="0" y="13451"/>
                  </a:lnTo>
                  <a:cubicBezTo>
                    <a:pt x="0" y="6022"/>
                    <a:pt x="6022" y="0"/>
                    <a:pt x="13451" y="0"/>
                  </a:cubicBezTo>
                  <a:close/>
                </a:path>
              </a:pathLst>
            </a:custGeom>
            <a:solidFill>
              <a:srgbClr val="131211"/>
            </a:solidFill>
          </p:spPr>
        </p:sp>
        <p:sp>
          <p:nvSpPr>
            <p:cNvPr id="5" name="TextBox 5"/>
            <p:cNvSpPr txBox="1"/>
            <p:nvPr/>
          </p:nvSpPr>
          <p:spPr>
            <a:xfrm>
              <a:off x="0" y="-19050"/>
              <a:ext cx="2161091" cy="1796052"/>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769381" y="1166411"/>
            <a:ext cx="9183116" cy="7209175"/>
          </a:xfrm>
          <a:custGeom>
            <a:avLst/>
            <a:gdLst/>
            <a:ahLst/>
            <a:cxnLst/>
            <a:rect l="l" t="t" r="r" b="b"/>
            <a:pathLst>
              <a:path w="9183116" h="7209175">
                <a:moveTo>
                  <a:pt x="0" y="0"/>
                </a:moveTo>
                <a:lnTo>
                  <a:pt x="9183116" y="0"/>
                </a:lnTo>
                <a:lnTo>
                  <a:pt x="9183116" y="7209175"/>
                </a:lnTo>
                <a:lnTo>
                  <a:pt x="0" y="7209175"/>
                </a:lnTo>
                <a:lnTo>
                  <a:pt x="0" y="0"/>
                </a:lnTo>
                <a:close/>
              </a:path>
            </a:pathLst>
          </a:custGeom>
          <a:blipFill>
            <a:blip r:embed="rId3"/>
            <a:stretch>
              <a:fillRect/>
            </a:stretch>
          </a:blipFill>
        </p:spPr>
      </p:sp>
      <p:sp>
        <p:nvSpPr>
          <p:cNvPr id="7" name="TextBox 7"/>
          <p:cNvSpPr txBox="1"/>
          <p:nvPr/>
        </p:nvSpPr>
        <p:spPr>
          <a:xfrm>
            <a:off x="11811519" y="2678832"/>
            <a:ext cx="5344466" cy="3609337"/>
          </a:xfrm>
          <a:prstGeom prst="rect">
            <a:avLst/>
          </a:prstGeom>
        </p:spPr>
        <p:txBody>
          <a:bodyPr lIns="0" tIns="0" rIns="0" bIns="0" rtlCol="0" anchor="t">
            <a:spAutoFit/>
          </a:bodyPr>
          <a:lstStyle/>
          <a:p>
            <a:pPr>
              <a:lnSpc>
                <a:spcPts val="2913"/>
              </a:lnSpc>
            </a:pPr>
            <a:r>
              <a:rPr lang="en-US" sz="2111" spc="206">
                <a:solidFill>
                  <a:srgbClr val="F2F4F5"/>
                </a:solidFill>
                <a:latin typeface="Montserrat Light"/>
              </a:rPr>
              <a:t>Based on the correlation matrix, it can be observed that the Square footage of living space other than the basement has the highest positive correlation to the price of 0.70.Which is a strong correlation.</a:t>
            </a:r>
          </a:p>
          <a:p>
            <a:pPr>
              <a:lnSpc>
                <a:spcPts val="2913"/>
              </a:lnSpc>
            </a:pPr>
            <a:endParaRPr lang="en-US" sz="2111" spc="206">
              <a:solidFill>
                <a:srgbClr val="F2F4F5"/>
              </a:solidFill>
              <a:latin typeface="Montserrat Light"/>
            </a:endParaRPr>
          </a:p>
          <a:p>
            <a:pPr>
              <a:lnSpc>
                <a:spcPts val="2913"/>
              </a:lnSpc>
            </a:pPr>
            <a:r>
              <a:rPr lang="en-US" sz="2111" spc="206">
                <a:solidFill>
                  <a:srgbClr val="F2F4F5"/>
                </a:solidFill>
                <a:latin typeface="Montserrat Light"/>
              </a:rPr>
              <a:t>Additionally, the yr_build variable had the least correlation of 0.054</a:t>
            </a:r>
          </a:p>
        </p:txBody>
      </p:sp>
      <p:sp>
        <p:nvSpPr>
          <p:cNvPr id="8" name="TextBox 8"/>
          <p:cNvSpPr txBox="1"/>
          <p:nvPr/>
        </p:nvSpPr>
        <p:spPr>
          <a:xfrm>
            <a:off x="562436" y="142585"/>
            <a:ext cx="10169782" cy="755518"/>
          </a:xfrm>
          <a:prstGeom prst="rect">
            <a:avLst/>
          </a:prstGeom>
        </p:spPr>
        <p:txBody>
          <a:bodyPr lIns="0" tIns="0" rIns="0" bIns="0" rtlCol="0" anchor="t">
            <a:spAutoFit/>
          </a:bodyPr>
          <a:lstStyle/>
          <a:p>
            <a:pPr marL="0" lvl="0" indent="0">
              <a:lnSpc>
                <a:spcPts val="6172"/>
              </a:lnSpc>
              <a:spcBef>
                <a:spcPct val="0"/>
              </a:spcBef>
            </a:pPr>
            <a:r>
              <a:rPr lang="en-US" sz="4472" spc="156">
                <a:solidFill>
                  <a:srgbClr val="010101"/>
                </a:solidFill>
                <a:latin typeface="Archivo Black"/>
              </a:rPr>
              <a:t>PRICE VS CONDITION.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919</Words>
  <Application>Microsoft Office PowerPoint</Application>
  <PresentationFormat>Custom</PresentationFormat>
  <Paragraphs>105</Paragraphs>
  <Slides>18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Open Sauce</vt:lpstr>
      <vt:lpstr>Montserrat Light Bold</vt:lpstr>
      <vt:lpstr>Arial</vt:lpstr>
      <vt:lpstr>Archivo Black</vt:lpstr>
      <vt:lpstr>Montserrat Classic Bold</vt:lpstr>
      <vt:lpstr>Montserrat Light</vt:lpstr>
      <vt:lpstr>Calibri</vt:lpstr>
      <vt:lpstr>Open Sauce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Modern Professional Business Project Presentation</dc:title>
  <dc:creator>LekishW</dc:creator>
  <cp:lastModifiedBy>ADMIN</cp:lastModifiedBy>
  <cp:revision>4</cp:revision>
  <dcterms:created xsi:type="dcterms:W3CDTF">2006-08-16T00:00:00Z</dcterms:created>
  <dcterms:modified xsi:type="dcterms:W3CDTF">2024-04-09T21:05:40Z</dcterms:modified>
  <dc:identifier>DAGB76NGHow</dc:identifier>
</cp:coreProperties>
</file>